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29"/>
  </p:notesMasterIdLst>
  <p:handoutMasterIdLst>
    <p:handoutMasterId r:id="rId30"/>
  </p:handoutMasterIdLst>
  <p:sldIdLst>
    <p:sldId id="257" r:id="rId5"/>
    <p:sldId id="310" r:id="rId6"/>
    <p:sldId id="311" r:id="rId7"/>
    <p:sldId id="270" r:id="rId8"/>
    <p:sldId id="262" r:id="rId9"/>
    <p:sldId id="263" r:id="rId10"/>
    <p:sldId id="266" r:id="rId11"/>
    <p:sldId id="272" r:id="rId12"/>
    <p:sldId id="273" r:id="rId13"/>
    <p:sldId id="276" r:id="rId14"/>
    <p:sldId id="277" r:id="rId15"/>
    <p:sldId id="278" r:id="rId16"/>
    <p:sldId id="279" r:id="rId17"/>
    <p:sldId id="281" r:id="rId18"/>
    <p:sldId id="284" r:id="rId19"/>
    <p:sldId id="285" r:id="rId20"/>
    <p:sldId id="288" r:id="rId21"/>
    <p:sldId id="312" r:id="rId22"/>
    <p:sldId id="314" r:id="rId23"/>
    <p:sldId id="313" r:id="rId24"/>
    <p:sldId id="289" r:id="rId25"/>
    <p:sldId id="290" r:id="rId26"/>
    <p:sldId id="306"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138D68-C396-4674-8C17-952E621ECA6B}" type="datetimeFigureOut">
              <a:rPr lang="en-US" smtClean="0"/>
              <a:t>2/12/2016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373C34-5B0D-4506-99F0-965563F64635}" type="slidenum">
              <a:rPr lang="en-US" smtClean="0"/>
              <a:t>‹#›</a:t>
            </a:fld>
            <a:endParaRPr lang="en-US"/>
          </a:p>
        </p:txBody>
      </p:sp>
    </p:spTree>
    <p:extLst>
      <p:ext uri="{BB962C8B-B14F-4D97-AF65-F5344CB8AC3E}">
        <p14:creationId xmlns:p14="http://schemas.microsoft.com/office/powerpoint/2010/main" val="3970760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DAC852-B9C0-4046-AE9B-ED55FF67F1B9}" type="datetimeFigureOut">
              <a:rPr lang="en-US" smtClean="0"/>
              <a:t>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26AD-2A0F-4982-BD36-07E9CB410D32}" type="slidenum">
              <a:rPr lang="en-US" smtClean="0"/>
              <a:t>‹#›</a:t>
            </a:fld>
            <a:endParaRPr lang="en-US"/>
          </a:p>
        </p:txBody>
      </p:sp>
    </p:spTree>
    <p:extLst>
      <p:ext uri="{BB962C8B-B14F-4D97-AF65-F5344CB8AC3E}">
        <p14:creationId xmlns:p14="http://schemas.microsoft.com/office/powerpoint/2010/main" val="63375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B3BE28E6-FFB3-407C-AC61-F538D7AB386A}" type="slidenum">
              <a:rPr lang="en-US" smtClean="0"/>
              <a:pPr>
                <a:defRPr/>
              </a:pPr>
              <a:t>1</a:t>
            </a:fld>
            <a:endParaRPr lang="en-US"/>
          </a:p>
        </p:txBody>
      </p:sp>
    </p:spTree>
    <p:extLst>
      <p:ext uri="{BB962C8B-B14F-4D97-AF65-F5344CB8AC3E}">
        <p14:creationId xmlns:p14="http://schemas.microsoft.com/office/powerpoint/2010/main" val="3516986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878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878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8789" name="Rectangle 7"/>
          <p:cNvSpPr>
            <a:spLocks noGrp="1" noChangeArrowheads="1"/>
          </p:cNvSpPr>
          <p:nvPr>
            <p:ph type="sldNum" sz="quarter" idx="5"/>
          </p:nvPr>
        </p:nvSpPr>
        <p:spPr/>
        <p:txBody>
          <a:bodyPr/>
          <a:lstStyle/>
          <a:p>
            <a:pPr defTabSz="912757">
              <a:defRPr/>
            </a:pPr>
            <a:fld id="{4AEC8824-6880-4ED4-ABE8-2348A59521DB}" type="slidenum">
              <a:rPr lang="en-US" smtClean="0"/>
              <a:pPr defTabSz="912757">
                <a:defRPr/>
              </a:pPr>
              <a:t>16</a:t>
            </a:fld>
            <a:endParaRPr lang="en-US" dirty="0" smtClean="0"/>
          </a:p>
        </p:txBody>
      </p:sp>
      <p:sp>
        <p:nvSpPr>
          <p:cNvPr id="757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40550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185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186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1861" name="Rectangle 7"/>
          <p:cNvSpPr>
            <a:spLocks noGrp="1" noChangeArrowheads="1"/>
          </p:cNvSpPr>
          <p:nvPr>
            <p:ph type="sldNum" sz="quarter" idx="5"/>
          </p:nvPr>
        </p:nvSpPr>
        <p:spPr/>
        <p:txBody>
          <a:bodyPr/>
          <a:lstStyle/>
          <a:p>
            <a:pPr defTabSz="912757">
              <a:defRPr/>
            </a:pPr>
            <a:fld id="{4720DEB0-670A-48FB-B683-C79C7E09FB04}" type="slidenum">
              <a:rPr lang="en-US" smtClean="0"/>
              <a:pPr defTabSz="912757">
                <a:defRPr/>
              </a:pPr>
              <a:t>17</a:t>
            </a:fld>
            <a:endParaRPr lang="en-US" dirty="0" smtClean="0"/>
          </a:p>
        </p:txBody>
      </p:sp>
      <p:sp>
        <p:nvSpPr>
          <p:cNvPr id="788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85775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288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288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2885" name="Rectangle 7"/>
          <p:cNvSpPr>
            <a:spLocks noGrp="1" noChangeArrowheads="1"/>
          </p:cNvSpPr>
          <p:nvPr>
            <p:ph type="sldNum" sz="quarter" idx="5"/>
          </p:nvPr>
        </p:nvSpPr>
        <p:spPr/>
        <p:txBody>
          <a:bodyPr/>
          <a:lstStyle/>
          <a:p>
            <a:pPr defTabSz="912757">
              <a:defRPr/>
            </a:pPr>
            <a:fld id="{04CF7A5F-F499-4189-99C7-2780B1F0FEE9}" type="slidenum">
              <a:rPr lang="en-US" smtClean="0"/>
              <a:pPr defTabSz="912757">
                <a:defRPr/>
              </a:pPr>
              <a:t>18</a:t>
            </a:fld>
            <a:endParaRPr lang="en-US" dirty="0" smtClean="0"/>
          </a:p>
        </p:txBody>
      </p:sp>
      <p:sp>
        <p:nvSpPr>
          <p:cNvPr id="798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78060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288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288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2885" name="Rectangle 7"/>
          <p:cNvSpPr>
            <a:spLocks noGrp="1" noChangeArrowheads="1"/>
          </p:cNvSpPr>
          <p:nvPr>
            <p:ph type="sldNum" sz="quarter" idx="5"/>
          </p:nvPr>
        </p:nvSpPr>
        <p:spPr/>
        <p:txBody>
          <a:bodyPr/>
          <a:lstStyle/>
          <a:p>
            <a:pPr defTabSz="912757">
              <a:defRPr/>
            </a:pPr>
            <a:fld id="{04CF7A5F-F499-4189-99C7-2780B1F0FEE9}" type="slidenum">
              <a:rPr lang="en-US" smtClean="0"/>
              <a:pPr defTabSz="912757">
                <a:defRPr/>
              </a:pPr>
              <a:t>21</a:t>
            </a:fld>
            <a:endParaRPr lang="en-US" dirty="0" smtClean="0"/>
          </a:p>
        </p:txBody>
      </p:sp>
      <p:sp>
        <p:nvSpPr>
          <p:cNvPr id="798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1375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2390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2390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23909" name="Rectangle 7"/>
          <p:cNvSpPr>
            <a:spLocks noGrp="1" noChangeArrowheads="1"/>
          </p:cNvSpPr>
          <p:nvPr>
            <p:ph type="sldNum" sz="quarter" idx="5"/>
          </p:nvPr>
        </p:nvSpPr>
        <p:spPr/>
        <p:txBody>
          <a:bodyPr/>
          <a:lstStyle/>
          <a:p>
            <a:pPr defTabSz="912757">
              <a:defRPr/>
            </a:pPr>
            <a:fld id="{C7AE2B39-ABCA-450E-8E34-61E4E7119842}" type="slidenum">
              <a:rPr lang="en-US" smtClean="0"/>
              <a:pPr defTabSz="912757">
                <a:defRPr/>
              </a:pPr>
              <a:t>22</a:t>
            </a:fld>
            <a:endParaRPr lang="en-US" dirty="0" smtClean="0"/>
          </a:p>
        </p:txBody>
      </p:sp>
      <p:sp>
        <p:nvSpPr>
          <p:cNvPr id="809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9714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721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722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7221" name="Rectangle 7"/>
          <p:cNvSpPr>
            <a:spLocks noGrp="1" noChangeArrowheads="1"/>
          </p:cNvSpPr>
          <p:nvPr>
            <p:ph type="sldNum" sz="quarter" idx="5"/>
          </p:nvPr>
        </p:nvSpPr>
        <p:spPr/>
        <p:txBody>
          <a:bodyPr/>
          <a:lstStyle/>
          <a:p>
            <a:pPr defTabSz="912757">
              <a:defRPr/>
            </a:pPr>
            <a:fld id="{BAA3C551-5E7E-4B31-ACF2-EC497D240714}" type="slidenum">
              <a:rPr lang="en-US" smtClean="0"/>
              <a:pPr defTabSz="912757">
                <a:defRPr/>
              </a:pPr>
              <a:t>23</a:t>
            </a:fld>
            <a:endParaRPr lang="en-US" dirty="0" smtClean="0"/>
          </a:p>
        </p:txBody>
      </p:sp>
      <p:sp>
        <p:nvSpPr>
          <p:cNvPr id="942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86261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3824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3824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38245" name="Rectangle 7"/>
          <p:cNvSpPr>
            <a:spLocks noGrp="1" noChangeArrowheads="1"/>
          </p:cNvSpPr>
          <p:nvPr>
            <p:ph type="sldNum" sz="quarter" idx="5"/>
          </p:nvPr>
        </p:nvSpPr>
        <p:spPr/>
        <p:txBody>
          <a:bodyPr/>
          <a:lstStyle/>
          <a:p>
            <a:pPr defTabSz="912757">
              <a:defRPr/>
            </a:pPr>
            <a:fld id="{40542C1F-2344-4915-81D7-890B2AF5D729}" type="slidenum">
              <a:rPr lang="en-US" smtClean="0"/>
              <a:pPr defTabSz="912757">
                <a:defRPr/>
              </a:pPr>
              <a:t>24</a:t>
            </a:fld>
            <a:endParaRPr lang="en-US" dirty="0" smtClean="0"/>
          </a:p>
        </p:txBody>
      </p:sp>
      <p:sp>
        <p:nvSpPr>
          <p:cNvPr id="952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94960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9318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9318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93189" name="Rectangle 7"/>
          <p:cNvSpPr>
            <a:spLocks noGrp="1" noChangeArrowheads="1"/>
          </p:cNvSpPr>
          <p:nvPr>
            <p:ph type="sldNum" sz="quarter" idx="5"/>
          </p:nvPr>
        </p:nvSpPr>
        <p:spPr/>
        <p:txBody>
          <a:bodyPr/>
          <a:lstStyle/>
          <a:p>
            <a:pPr defTabSz="912757">
              <a:defRPr/>
            </a:pPr>
            <a:fld id="{0E5CCC53-FE5B-4FDC-87D0-4A0E5CF570BF}" type="slidenum">
              <a:rPr lang="en-US" smtClean="0"/>
              <a:pPr defTabSz="912757">
                <a:defRPr/>
              </a:pPr>
              <a:t>4</a:t>
            </a:fld>
            <a:endParaRPr lang="en-US" dirty="0" smtClean="0"/>
          </a:p>
        </p:txBody>
      </p:sp>
      <p:sp>
        <p:nvSpPr>
          <p:cNvPr id="645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9591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8499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8499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84997" name="Rectangle 7"/>
          <p:cNvSpPr>
            <a:spLocks noGrp="1" noChangeArrowheads="1"/>
          </p:cNvSpPr>
          <p:nvPr>
            <p:ph type="sldNum" sz="quarter" idx="5"/>
          </p:nvPr>
        </p:nvSpPr>
        <p:spPr/>
        <p:txBody>
          <a:bodyPr/>
          <a:lstStyle/>
          <a:p>
            <a:pPr defTabSz="912757">
              <a:defRPr/>
            </a:pPr>
            <a:fld id="{6C1D1392-F158-4FEF-BFBF-05B5BEE47F8D}" type="slidenum">
              <a:rPr lang="en-US" smtClean="0"/>
              <a:pPr defTabSz="912757">
                <a:defRPr/>
              </a:pPr>
              <a:t>7</a:t>
            </a:fld>
            <a:endParaRPr lang="en-US" dirty="0" smtClean="0"/>
          </a:p>
        </p:txBody>
      </p:sp>
      <p:sp>
        <p:nvSpPr>
          <p:cNvPr id="604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2415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9523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9523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95237" name="Rectangle 7"/>
          <p:cNvSpPr>
            <a:spLocks noGrp="1" noChangeArrowheads="1"/>
          </p:cNvSpPr>
          <p:nvPr>
            <p:ph type="sldNum" sz="quarter" idx="5"/>
          </p:nvPr>
        </p:nvSpPr>
        <p:spPr/>
        <p:txBody>
          <a:bodyPr/>
          <a:lstStyle/>
          <a:p>
            <a:pPr defTabSz="912757">
              <a:defRPr/>
            </a:pPr>
            <a:fld id="{2FB1892D-1BD6-4A8E-B73E-F1B8A6627B46}" type="slidenum">
              <a:rPr lang="en-US" smtClean="0"/>
              <a:pPr defTabSz="912757">
                <a:defRPr/>
              </a:pPr>
              <a:t>8</a:t>
            </a:fld>
            <a:endParaRPr lang="en-US" dirty="0" smtClean="0"/>
          </a:p>
        </p:txBody>
      </p:sp>
      <p:sp>
        <p:nvSpPr>
          <p:cNvPr id="665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8423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96259"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96260"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96261" name="Rectangle 7"/>
          <p:cNvSpPr>
            <a:spLocks noGrp="1" noChangeArrowheads="1"/>
          </p:cNvSpPr>
          <p:nvPr>
            <p:ph type="sldNum" sz="quarter" idx="5"/>
          </p:nvPr>
        </p:nvSpPr>
        <p:spPr/>
        <p:txBody>
          <a:bodyPr/>
          <a:lstStyle/>
          <a:p>
            <a:pPr defTabSz="912757">
              <a:defRPr/>
            </a:pPr>
            <a:fld id="{1A2DD2B7-DFAF-44C4-862D-A5177F4A2E62}" type="slidenum">
              <a:rPr lang="en-US" smtClean="0"/>
              <a:pPr defTabSz="912757">
                <a:defRPr/>
              </a:pPr>
              <a:t>9</a:t>
            </a:fld>
            <a:endParaRPr lang="en-US" dirty="0" smtClean="0"/>
          </a:p>
        </p:txBody>
      </p:sp>
      <p:sp>
        <p:nvSpPr>
          <p:cNvPr id="67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63872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08547"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08548"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08549" name="Rectangle 7"/>
          <p:cNvSpPr>
            <a:spLocks noGrp="1" noChangeArrowheads="1"/>
          </p:cNvSpPr>
          <p:nvPr>
            <p:ph type="sldNum" sz="quarter" idx="5"/>
          </p:nvPr>
        </p:nvSpPr>
        <p:spPr/>
        <p:txBody>
          <a:bodyPr/>
          <a:lstStyle/>
          <a:p>
            <a:pPr defTabSz="912757">
              <a:defRPr/>
            </a:pPr>
            <a:fld id="{45502DA3-29B0-4E3F-A3DF-42BCBE1C4264}" type="slidenum">
              <a:rPr lang="en-US" smtClean="0"/>
              <a:pPr defTabSz="912757">
                <a:defRPr/>
              </a:pPr>
              <a:t>11</a:t>
            </a:fld>
            <a:endParaRPr lang="en-US" dirty="0" smtClean="0"/>
          </a:p>
        </p:txBody>
      </p:sp>
      <p:sp>
        <p:nvSpPr>
          <p:cNvPr id="686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1235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09571"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09572"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09573" name="Rectangle 7"/>
          <p:cNvSpPr>
            <a:spLocks noGrp="1" noChangeArrowheads="1"/>
          </p:cNvSpPr>
          <p:nvPr>
            <p:ph type="sldNum" sz="quarter" idx="5"/>
          </p:nvPr>
        </p:nvSpPr>
        <p:spPr/>
        <p:txBody>
          <a:bodyPr/>
          <a:lstStyle/>
          <a:p>
            <a:pPr defTabSz="912757">
              <a:defRPr/>
            </a:pPr>
            <a:fld id="{BE33E487-0287-4BBE-B8D1-2FBDF0097A6E}" type="slidenum">
              <a:rPr lang="en-US" smtClean="0"/>
              <a:pPr defTabSz="912757">
                <a:defRPr/>
              </a:pPr>
              <a:t>12</a:t>
            </a:fld>
            <a:endParaRPr lang="en-US" dirty="0" smtClean="0"/>
          </a:p>
        </p:txBody>
      </p:sp>
      <p:sp>
        <p:nvSpPr>
          <p:cNvPr id="696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0753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0595"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0596"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0597" name="Rectangle 7"/>
          <p:cNvSpPr>
            <a:spLocks noGrp="1" noChangeArrowheads="1"/>
          </p:cNvSpPr>
          <p:nvPr>
            <p:ph type="sldNum" sz="quarter" idx="5"/>
          </p:nvPr>
        </p:nvSpPr>
        <p:spPr/>
        <p:txBody>
          <a:bodyPr/>
          <a:lstStyle/>
          <a:p>
            <a:pPr defTabSz="912757">
              <a:defRPr/>
            </a:pPr>
            <a:fld id="{BB9EC781-2ACA-47E4-BC9D-8E40AD800CD0}" type="slidenum">
              <a:rPr lang="en-US" smtClean="0"/>
              <a:pPr defTabSz="912757">
                <a:defRPr/>
              </a:pPr>
              <a:t>13</a:t>
            </a:fld>
            <a:endParaRPr lang="en-US" dirty="0" smtClean="0"/>
          </a:p>
        </p:txBody>
      </p:sp>
      <p:sp>
        <p:nvSpPr>
          <p:cNvPr id="706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2148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p:txBody>
          <a:bodyPr/>
          <a:lstStyle/>
          <a:p>
            <a:pPr defTabSz="912757">
              <a:defRPr/>
            </a:pPr>
            <a:r>
              <a:rPr lang="en-US" dirty="0" err="1" smtClean="0"/>
              <a:t>Lexiles</a:t>
            </a:r>
            <a:r>
              <a:rPr lang="en-US" dirty="0" smtClean="0"/>
              <a:t>: Making Sense of a New Score   2006 Curriculum Director's Conference</a:t>
            </a:r>
          </a:p>
        </p:txBody>
      </p:sp>
      <p:sp>
        <p:nvSpPr>
          <p:cNvPr id="112643" name="Rectangle 3"/>
          <p:cNvSpPr>
            <a:spLocks noGrp="1" noChangeArrowheads="1"/>
          </p:cNvSpPr>
          <p:nvPr>
            <p:ph type="dt" sz="quarter" idx="1"/>
          </p:nvPr>
        </p:nvSpPr>
        <p:spPr/>
        <p:txBody>
          <a:bodyPr/>
          <a:lstStyle/>
          <a:p>
            <a:pPr defTabSz="912757">
              <a:defRPr/>
            </a:pPr>
            <a:r>
              <a:rPr lang="en-US" dirty="0" smtClean="0"/>
              <a:t>September 20, 2006</a:t>
            </a:r>
          </a:p>
        </p:txBody>
      </p:sp>
      <p:sp>
        <p:nvSpPr>
          <p:cNvPr id="112644" name="Rectangle 6"/>
          <p:cNvSpPr>
            <a:spLocks noGrp="1" noChangeArrowheads="1"/>
          </p:cNvSpPr>
          <p:nvPr>
            <p:ph type="ftr" sz="quarter" idx="4"/>
          </p:nvPr>
        </p:nvSpPr>
        <p:spPr/>
        <p:txBody>
          <a:bodyPr/>
          <a:lstStyle/>
          <a:p>
            <a:pPr defTabSz="912757">
              <a:defRPr/>
            </a:pPr>
            <a:r>
              <a:rPr lang="en-US" dirty="0" smtClean="0"/>
              <a:t>Georgia Department of Education:           Testing Division</a:t>
            </a:r>
          </a:p>
        </p:txBody>
      </p:sp>
      <p:sp>
        <p:nvSpPr>
          <p:cNvPr id="112645" name="Rectangle 7"/>
          <p:cNvSpPr>
            <a:spLocks noGrp="1" noChangeArrowheads="1"/>
          </p:cNvSpPr>
          <p:nvPr>
            <p:ph type="sldNum" sz="quarter" idx="5"/>
          </p:nvPr>
        </p:nvSpPr>
        <p:spPr/>
        <p:txBody>
          <a:bodyPr/>
          <a:lstStyle/>
          <a:p>
            <a:pPr defTabSz="912757">
              <a:defRPr/>
            </a:pPr>
            <a:fld id="{A5035046-4D71-48E9-82C0-FBD4D0F493AE}" type="slidenum">
              <a:rPr lang="en-US" smtClean="0"/>
              <a:pPr defTabSz="912757">
                <a:defRPr/>
              </a:pPr>
              <a:t>14</a:t>
            </a:fld>
            <a:endParaRPr lang="en-US" dirty="0" smtClean="0"/>
          </a:p>
        </p:txBody>
      </p:sp>
      <p:sp>
        <p:nvSpPr>
          <p:cNvPr id="727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34200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32B7344-03AA-4A8C-ADF3-13CA62DE51A8}" type="datetimeFigureOut">
              <a:rPr lang="en-US" smtClean="0"/>
              <a:t>2/12/2016</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CCF9EE9-190B-4AF2-A41D-9C2E7F95D8A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6" y="5931408"/>
            <a:ext cx="3511296" cy="85039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2B7344-03AA-4A8C-ADF3-13CA62DE51A8}"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5CCF9EE9-190B-4AF2-A41D-9C2E7F95D8A3}" type="slidenum">
              <a:rPr lang="en-US" smtClean="0"/>
              <a:t>‹#›</a:t>
            </a:fld>
            <a:endParaRPr lang="en-US"/>
          </a:p>
        </p:txBody>
      </p:sp>
      <p:sp>
        <p:nvSpPr>
          <p:cNvPr id="8" name="Content Placeholder 7"/>
          <p:cNvSpPr>
            <a:spLocks noGrp="1"/>
          </p:cNvSpPr>
          <p:nvPr>
            <p:ph sz="quarter" idx="1"/>
          </p:nvPr>
        </p:nvSpPr>
        <p:spPr>
          <a:xfrm>
            <a:off x="152400" y="1600200"/>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32B7344-03AA-4A8C-ADF3-13CA62DE51A8}"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F9EE9-190B-4AF2-A41D-9C2E7F95D8A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2B7344-03AA-4A8C-ADF3-13CA62DE51A8}" type="datetimeFigureOut">
              <a:rPr lang="en-US" smtClean="0"/>
              <a:t>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CCF9EE9-190B-4AF2-A41D-9C2E7F95D8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32B7344-03AA-4A8C-ADF3-13CA62DE51A8}" type="datetimeFigureOut">
              <a:rPr lang="en-US" smtClean="0"/>
              <a:t>2/12/2016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CCF9EE9-190B-4AF2-A41D-9C2E7F95D8A3}"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52" y="5875910"/>
            <a:ext cx="3712132" cy="89903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52" y="5894960"/>
            <a:ext cx="3712132" cy="899032"/>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6" r:id="rId3"/>
    <p:sldLayoutId id="2147483798" r:id="rId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exile.com/m/uploads/downloadablepdfs/Lexiles-in-the-Classroom.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lexile.com/m/uploads/downloadablepdfs/Lexiles-in-the-Classroom.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exile.com/fa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lexile.com/m/uploads/downloadablepdfs/Lexiles-at-Home.pdf"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lexile.com/m/uploads/downloadablepdfs/Lexile-at-Home.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lexile.com/m/uploads/downloadablepdfs/Lexiles-at-Hom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eorgiastandards.org/Resources/Pages/Tools/LexileFrameworkforReading.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lexil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hyperlink" Target="https://youtu.be/AiFm2Jr8Fz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exile.com/fab/G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lexi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850632"/>
            <a:ext cx="8305800" cy="5016768"/>
          </a:xfrm>
        </p:spPr>
        <p:txBody>
          <a:bodyPr>
            <a:normAutofit fontScale="90000"/>
          </a:bodyPr>
          <a:lstStyle/>
          <a:p>
            <a:pPr>
              <a:defRPr/>
            </a:pPr>
            <a:r>
              <a:rPr lang="en-US" altLang="en-US" sz="4800" dirty="0" smtClean="0">
                <a:latin typeface="Arial Narrow" pitchFamily="34" charset="0"/>
              </a:rPr>
              <a:t/>
            </a:r>
            <a:br>
              <a:rPr lang="en-US" altLang="en-US" sz="4800" dirty="0" smtClean="0">
                <a:latin typeface="Arial Narrow" pitchFamily="34" charset="0"/>
              </a:rPr>
            </a:br>
            <a:r>
              <a:rPr lang="en-US" altLang="en-US" sz="4800" dirty="0" smtClean="0">
                <a:latin typeface="Arial Narrow" pitchFamily="34" charset="0"/>
              </a:rPr>
              <a:t/>
            </a:r>
            <a:br>
              <a:rPr lang="en-US" altLang="en-US" sz="4800" dirty="0" smtClean="0">
                <a:latin typeface="Arial Narrow" pitchFamily="34" charset="0"/>
              </a:rPr>
            </a:br>
            <a:r>
              <a:rPr lang="en-US" altLang="en-US" sz="6000" b="1" dirty="0" smtClean="0">
                <a:latin typeface="+mn-lt"/>
              </a:rPr>
              <a:t>LEXILES</a:t>
            </a:r>
            <a:r>
              <a:rPr lang="en-US" altLang="en-US" sz="4000" dirty="0">
                <a:latin typeface="+mn-lt"/>
              </a:rPr>
              <a:t>: </a:t>
            </a:r>
            <a:br>
              <a:rPr lang="en-US" altLang="en-US" sz="4000" dirty="0">
                <a:latin typeface="+mn-lt"/>
              </a:rPr>
            </a:br>
            <a:r>
              <a:rPr lang="en-US" altLang="en-US" sz="4000" dirty="0">
                <a:latin typeface="+mn-lt"/>
              </a:rPr>
              <a:t>Making Sense of a Reading Measure</a:t>
            </a:r>
            <a:r>
              <a:rPr lang="en-US" altLang="en-US" sz="4000" i="1" dirty="0" smtClean="0">
                <a:latin typeface="+mn-lt"/>
              </a:rPr>
              <a:t/>
            </a:r>
            <a:br>
              <a:rPr lang="en-US" altLang="en-US" sz="4000" i="1" dirty="0" smtClean="0">
                <a:latin typeface="+mn-lt"/>
              </a:rPr>
            </a:br>
            <a:r>
              <a:rPr lang="en-US" altLang="en-US" dirty="0" smtClean="0">
                <a:latin typeface="Arial Narrow" pitchFamily="34" charset="0"/>
              </a:rPr>
              <a:t/>
            </a:r>
            <a:br>
              <a:rPr lang="en-US" altLang="en-US" dirty="0" smtClean="0">
                <a:latin typeface="Arial Narrow" pitchFamily="34" charset="0"/>
              </a:rPr>
            </a:br>
            <a:r>
              <a:rPr lang="en-US" altLang="en-US" dirty="0" smtClean="0">
                <a:latin typeface="Arial Narrow" pitchFamily="34" charset="0"/>
              </a:rPr>
              <a:t> </a:t>
            </a:r>
            <a:br>
              <a:rPr lang="en-US" altLang="en-US" dirty="0" smtClean="0">
                <a:latin typeface="Arial Narrow" pitchFamily="34" charset="0"/>
              </a:rPr>
            </a:br>
            <a:r>
              <a:rPr lang="en-US" altLang="en-US" sz="3100" dirty="0" smtClean="0">
                <a:latin typeface="Arial Narrow" pitchFamily="34" charset="0"/>
              </a:rPr>
              <a:t/>
            </a:r>
            <a:br>
              <a:rPr lang="en-US" altLang="en-US" sz="3100" dirty="0" smtClean="0">
                <a:latin typeface="Arial Narrow" pitchFamily="34" charset="0"/>
              </a:rPr>
            </a:br>
            <a:r>
              <a:rPr lang="en-US" altLang="en-US" sz="1800" dirty="0" smtClean="0">
                <a:solidFill>
                  <a:schemeClr val="accent3">
                    <a:lumMod val="75000"/>
                  </a:schemeClr>
                </a:solidFill>
              </a:rPr>
              <a:t/>
            </a:r>
            <a:br>
              <a:rPr lang="en-US" altLang="en-US" sz="1800" dirty="0" smtClean="0">
                <a:solidFill>
                  <a:schemeClr val="accent3">
                    <a:lumMod val="75000"/>
                  </a:schemeClr>
                </a:solidFill>
              </a:rPr>
            </a:br>
            <a:r>
              <a:rPr lang="en-US" altLang="en-US" sz="1800" dirty="0" smtClean="0">
                <a:solidFill>
                  <a:schemeClr val="accent3">
                    <a:lumMod val="75000"/>
                  </a:schemeClr>
                </a:solidFill>
              </a:rPr>
              <a:t/>
            </a:r>
            <a:br>
              <a:rPr lang="en-US" altLang="en-US" sz="1800" dirty="0" smtClean="0">
                <a:solidFill>
                  <a:schemeClr val="accent3">
                    <a:lumMod val="75000"/>
                  </a:schemeClr>
                </a:solidFill>
              </a:rPr>
            </a:br>
            <a:r>
              <a:rPr lang="en-US" sz="3100" dirty="0" smtClean="0"/>
              <a:t/>
            </a:r>
            <a:br>
              <a:rPr lang="en-US" sz="3100" dirty="0" smtClean="0"/>
            </a:br>
            <a:r>
              <a:rPr lang="en-US" sz="2700" dirty="0" smtClean="0"/>
              <a:t>Shetal Slusher, Title I ILT</a:t>
            </a:r>
            <a:br>
              <a:rPr lang="en-US" sz="2700" dirty="0" smtClean="0"/>
            </a:br>
            <a:r>
              <a:rPr lang="en-US" sz="2800" dirty="0"/>
              <a:t>Parent Sharing </a:t>
            </a:r>
            <a:r>
              <a:rPr lang="en-US" sz="2800" dirty="0" smtClean="0"/>
              <a:t>Meeting</a:t>
            </a:r>
            <a:r>
              <a:rPr lang="en-US" sz="4000" dirty="0" smtClean="0"/>
              <a:t> </a:t>
            </a:r>
            <a:r>
              <a:rPr lang="en-US" sz="2700" dirty="0" smtClean="0"/>
              <a:t>Dallas Elem. 02-12-2016</a:t>
            </a:r>
            <a:r>
              <a:rPr lang="en-US" dirty="0" smtClean="0"/>
              <a:t/>
            </a:r>
            <a:br>
              <a:rPr lang="en-US" dirty="0" smtClean="0"/>
            </a:br>
            <a:r>
              <a:rPr lang="en-US" sz="1800" dirty="0" smtClean="0"/>
              <a:t>adapted from the GADOE Sept. 2014 presentation</a:t>
            </a:r>
            <a:br>
              <a:rPr lang="en-US" sz="1800" dirty="0" smtClean="0"/>
            </a:br>
            <a:endParaRPr lang="en-US" altLang="en-US" sz="2700" dirty="0" smtClean="0"/>
          </a:p>
        </p:txBody>
      </p:sp>
      <p:sp>
        <p:nvSpPr>
          <p:cNvPr id="3" name="Slide Number Placeholder 2"/>
          <p:cNvSpPr>
            <a:spLocks noGrp="1"/>
          </p:cNvSpPr>
          <p:nvPr>
            <p:ph type="sldNum" sz="quarter" idx="11"/>
          </p:nvPr>
        </p:nvSpPr>
        <p:spPr/>
        <p:txBody>
          <a:bodyPr/>
          <a:lstStyle/>
          <a:p>
            <a:pPr>
              <a:defRPr/>
            </a:pPr>
            <a:fld id="{D0753F39-8C2D-411B-A9FC-5AC8512951B9}" type="slidenum">
              <a:rPr lang="en-US" smtClean="0"/>
              <a:pPr>
                <a:defRPr/>
              </a:pPr>
              <a:t>1</a:t>
            </a:fld>
            <a:endParaRPr lang="en-US"/>
          </a:p>
        </p:txBody>
      </p:sp>
      <p:pic>
        <p:nvPicPr>
          <p:cNvPr id="5124" name="Picture 6" descr="lex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26" y="253465"/>
            <a:ext cx="1480855" cy="11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p:cNvPicPr>
          <p:nvPr/>
        </p:nvPicPr>
        <p:blipFill rotWithShape="1">
          <a:blip r:embed="rId4">
            <a:extLst>
              <a:ext uri="{28A0092B-C50C-407E-A947-70E740481C1C}">
                <a14:useLocalDpi xmlns:a14="http://schemas.microsoft.com/office/drawing/2010/main" val="0"/>
              </a:ext>
            </a:extLst>
          </a:blip>
          <a:srcRect b="11356"/>
          <a:stretch/>
        </p:blipFill>
        <p:spPr bwMode="auto">
          <a:xfrm>
            <a:off x="2041040" y="2133600"/>
            <a:ext cx="529051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19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81000"/>
            <a:ext cx="8229600" cy="533400"/>
          </a:xfrm>
        </p:spPr>
        <p:txBody>
          <a:bodyPr>
            <a:noAutofit/>
          </a:bodyPr>
          <a:lstStyle/>
          <a:p>
            <a:pPr eaLnBrk="1" hangingPunct="1">
              <a:defRPr/>
            </a:pPr>
            <a:r>
              <a:rPr lang="en-US" altLang="en-US" sz="3600" b="1" dirty="0">
                <a:solidFill>
                  <a:schemeClr val="accent1"/>
                </a:solidFill>
              </a:rPr>
              <a:t>Alternate Method </a:t>
            </a:r>
          </a:p>
        </p:txBody>
      </p:sp>
      <p:sp>
        <p:nvSpPr>
          <p:cNvPr id="22531" name="Content Placeholder 2"/>
          <p:cNvSpPr>
            <a:spLocks noGrp="1"/>
          </p:cNvSpPr>
          <p:nvPr>
            <p:ph idx="1"/>
          </p:nvPr>
        </p:nvSpPr>
        <p:spPr>
          <a:xfrm>
            <a:off x="457200" y="1447800"/>
            <a:ext cx="8534400" cy="4343400"/>
          </a:xfrm>
        </p:spPr>
        <p:txBody>
          <a:bodyPr/>
          <a:lstStyle/>
          <a:p>
            <a:pPr eaLnBrk="1" hangingPunct="1"/>
            <a:r>
              <a:rPr lang="en-US" altLang="en-US" sz="2400" dirty="0" smtClean="0"/>
              <a:t>The book </a:t>
            </a:r>
            <a:r>
              <a:rPr lang="en-US" altLang="en-US" sz="2400" i="1" dirty="0" smtClean="0"/>
              <a:t>Betsy’s Busy Summer </a:t>
            </a:r>
            <a:r>
              <a:rPr lang="en-US" altLang="en-US" sz="2400" dirty="0" smtClean="0"/>
              <a:t>is</a:t>
            </a:r>
            <a:r>
              <a:rPr lang="en-US" altLang="en-US" sz="2400" i="1" dirty="0" smtClean="0"/>
              <a:t> </a:t>
            </a:r>
            <a:r>
              <a:rPr lang="en-US" altLang="en-US" sz="2400" dirty="0" smtClean="0"/>
              <a:t>not in </a:t>
            </a:r>
            <a:r>
              <a:rPr lang="en-US" altLang="en-US" sz="2400" dirty="0" err="1" smtClean="0"/>
              <a:t>Lexile</a:t>
            </a:r>
            <a:r>
              <a:rPr lang="en-US" altLang="en-US" sz="2400" dirty="0" smtClean="0"/>
              <a:t> database.</a:t>
            </a:r>
          </a:p>
          <a:p>
            <a:pPr eaLnBrk="1" hangingPunct="1"/>
            <a:r>
              <a:rPr lang="en-US" altLang="en-US" sz="2400" dirty="0" smtClean="0"/>
              <a:t>Other books by Carolyn Haywood are:</a:t>
            </a:r>
          </a:p>
          <a:p>
            <a:pPr lvl="1" eaLnBrk="1" hangingPunct="1">
              <a:buClr>
                <a:schemeClr val="accent5">
                  <a:lumMod val="50000"/>
                </a:schemeClr>
              </a:buClr>
            </a:pPr>
            <a:r>
              <a:rPr lang="en-US" altLang="en-US" sz="2000" i="1" dirty="0" smtClean="0">
                <a:solidFill>
                  <a:schemeClr val="accent5">
                    <a:lumMod val="50000"/>
                  </a:schemeClr>
                </a:solidFill>
              </a:rPr>
              <a:t>B is for Betsy </a:t>
            </a:r>
            <a:r>
              <a:rPr lang="en-US" altLang="en-US" sz="2000" dirty="0" smtClean="0">
                <a:solidFill>
                  <a:schemeClr val="accent5">
                    <a:lumMod val="50000"/>
                  </a:schemeClr>
                </a:solidFill>
              </a:rPr>
              <a:t>– 660L</a:t>
            </a:r>
          </a:p>
          <a:p>
            <a:pPr lvl="1" eaLnBrk="1" hangingPunct="1">
              <a:buClr>
                <a:schemeClr val="accent5">
                  <a:lumMod val="50000"/>
                </a:schemeClr>
              </a:buClr>
            </a:pPr>
            <a:r>
              <a:rPr lang="en-US" altLang="en-US" sz="2000" i="1" dirty="0" smtClean="0">
                <a:solidFill>
                  <a:schemeClr val="accent5">
                    <a:lumMod val="50000"/>
                  </a:schemeClr>
                </a:solidFill>
              </a:rPr>
              <a:t>Back to School with Betsy </a:t>
            </a:r>
            <a:r>
              <a:rPr lang="en-US" altLang="en-US" sz="2000" dirty="0" smtClean="0">
                <a:solidFill>
                  <a:schemeClr val="accent5">
                    <a:lumMod val="50000"/>
                  </a:schemeClr>
                </a:solidFill>
              </a:rPr>
              <a:t>– 570L</a:t>
            </a:r>
          </a:p>
          <a:p>
            <a:pPr lvl="1" eaLnBrk="1" hangingPunct="1">
              <a:buClr>
                <a:schemeClr val="accent5">
                  <a:lumMod val="50000"/>
                </a:schemeClr>
              </a:buClr>
            </a:pPr>
            <a:r>
              <a:rPr lang="en-US" altLang="en-US" sz="2000" i="1" dirty="0" smtClean="0">
                <a:solidFill>
                  <a:schemeClr val="accent5">
                    <a:lumMod val="50000"/>
                  </a:schemeClr>
                </a:solidFill>
              </a:rPr>
              <a:t>Betsy and the Boys </a:t>
            </a:r>
            <a:r>
              <a:rPr lang="en-US" altLang="en-US" sz="2000" dirty="0" smtClean="0">
                <a:solidFill>
                  <a:schemeClr val="accent5">
                    <a:lumMod val="50000"/>
                  </a:schemeClr>
                </a:solidFill>
              </a:rPr>
              <a:t>– 560L</a:t>
            </a:r>
          </a:p>
          <a:p>
            <a:pPr eaLnBrk="1" hangingPunct="1"/>
            <a:r>
              <a:rPr lang="en-US" altLang="en-US" sz="2400" dirty="0" smtClean="0"/>
              <a:t>If book is in same series, then book is most likely somewhere in this range.</a:t>
            </a:r>
          </a:p>
          <a:p>
            <a:pPr eaLnBrk="1" hangingPunct="1"/>
            <a:r>
              <a:rPr lang="en-US" altLang="en-US" sz="2400" dirty="0" smtClean="0"/>
              <a:t>Also see what other “leveling” might be done for the author or series.  The reading level for many “Betsy” books is 9 to 12-year-olds; this translates roughly into 3</a:t>
            </a:r>
            <a:r>
              <a:rPr lang="en-US" altLang="en-US" sz="2400" baseline="30000" dirty="0" smtClean="0"/>
              <a:t>rd</a:t>
            </a:r>
            <a:r>
              <a:rPr lang="en-US" altLang="en-US" sz="2400" dirty="0" smtClean="0"/>
              <a:t> to 5</a:t>
            </a:r>
            <a:r>
              <a:rPr lang="en-US" altLang="en-US" sz="2400" baseline="30000" dirty="0" smtClean="0"/>
              <a:t>th</a:t>
            </a:r>
            <a:r>
              <a:rPr lang="en-US" altLang="en-US" sz="2400" dirty="0" smtClean="0"/>
              <a:t> grade or about 500L to 950L. </a:t>
            </a:r>
          </a:p>
          <a:p>
            <a:pPr eaLnBrk="1" hangingPunct="1"/>
            <a:endParaRPr lang="en-US" altLang="en-US" sz="2400" dirty="0" smtClean="0"/>
          </a:p>
          <a:p>
            <a:pPr eaLnBrk="1" hangingPunct="1">
              <a:buFont typeface="Wingdings 2" pitchFamily="18" charset="2"/>
              <a:buNone/>
            </a:pPr>
            <a:endParaRPr lang="en-US" altLang="en-US" sz="2400" dirty="0" smtClean="0"/>
          </a:p>
        </p:txBody>
      </p:sp>
    </p:spTree>
    <p:extLst>
      <p:ext uri="{BB962C8B-B14F-4D97-AF65-F5344CB8AC3E}">
        <p14:creationId xmlns:p14="http://schemas.microsoft.com/office/powerpoint/2010/main" val="2362307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734152" y="293688"/>
            <a:ext cx="5867400" cy="4343400"/>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5" name="Rectangle 2"/>
          <p:cNvSpPr>
            <a:spLocks noGrp="1" noChangeArrowheads="1"/>
          </p:cNvSpPr>
          <p:nvPr>
            <p:ph type="title"/>
          </p:nvPr>
        </p:nvSpPr>
        <p:spPr>
          <a:xfrm>
            <a:off x="2133600" y="1521560"/>
            <a:ext cx="4114800" cy="1589088"/>
          </a:xfrm>
        </p:spPr>
        <p:txBody>
          <a:bodyPr>
            <a:noAutofit/>
          </a:bodyPr>
          <a:lstStyle/>
          <a:p>
            <a:pPr eaLnBrk="1" hangingPunct="1">
              <a:defRPr/>
            </a:pPr>
            <a:r>
              <a:rPr lang="en-US" altLang="en-US" sz="3600" b="1" dirty="0">
                <a:solidFill>
                  <a:schemeClr val="accent1"/>
                </a:solidFill>
              </a:rPr>
              <a:t>Making Connections  Using </a:t>
            </a:r>
            <a:r>
              <a:rPr lang="en-US" altLang="en-US" sz="3600" b="1" dirty="0" err="1">
                <a:solidFill>
                  <a:schemeClr val="accent1"/>
                </a:solidFill>
              </a:rPr>
              <a:t>Lexiles</a:t>
            </a:r>
            <a:endParaRPr lang="en-US" altLang="en-US" sz="3600" b="1" dirty="0">
              <a:solidFill>
                <a:schemeClr val="accent1"/>
              </a:solidFill>
            </a:endParaRPr>
          </a:p>
        </p:txBody>
      </p:sp>
      <p:sp>
        <p:nvSpPr>
          <p:cNvPr id="31748" name="Rectangle 3"/>
          <p:cNvSpPr>
            <a:spLocks noGrp="1" noChangeArrowheads="1"/>
          </p:cNvSpPr>
          <p:nvPr>
            <p:ph idx="1"/>
          </p:nvPr>
        </p:nvSpPr>
        <p:spPr>
          <a:xfrm>
            <a:off x="381000" y="5562600"/>
            <a:ext cx="8610600" cy="563563"/>
          </a:xfrm>
        </p:spPr>
        <p:txBody>
          <a:bodyPr>
            <a:normAutofit fontScale="47500" lnSpcReduction="20000"/>
          </a:bodyPr>
          <a:lstStyle/>
          <a:p>
            <a:pPr marL="274320" indent="-274320" eaLnBrk="1" fontAlgn="auto" hangingPunct="1">
              <a:spcAft>
                <a:spcPts val="0"/>
              </a:spcAft>
              <a:buClr>
                <a:schemeClr val="accent3"/>
              </a:buClr>
              <a:buFontTx/>
              <a:buNone/>
              <a:defRPr/>
            </a:pPr>
            <a:r>
              <a:rPr lang="en-US" sz="2400" i="1" dirty="0" smtClean="0"/>
              <a:t>    </a:t>
            </a:r>
            <a:r>
              <a:rPr lang="en-US" sz="2400" b="1" i="1" dirty="0" smtClean="0">
                <a:solidFill>
                  <a:schemeClr val="accent3">
                    <a:lumMod val="75000"/>
                  </a:schemeClr>
                </a:solidFill>
              </a:rPr>
              <a:t>The </a:t>
            </a:r>
            <a:r>
              <a:rPr lang="en-US" sz="2400" b="1" i="1" dirty="0" err="1" smtClean="0">
                <a:solidFill>
                  <a:schemeClr val="accent3">
                    <a:lumMod val="75000"/>
                  </a:schemeClr>
                </a:solidFill>
              </a:rPr>
              <a:t>Lexile</a:t>
            </a:r>
            <a:r>
              <a:rPr lang="en-US" sz="2400" b="1" i="1" dirty="0" smtClean="0">
                <a:solidFill>
                  <a:schemeClr val="accent3">
                    <a:lumMod val="75000"/>
                  </a:schemeClr>
                </a:solidFill>
              </a:rPr>
              <a:t> Framework is a tool for teachers, media specialists, librarians, and parents to use in conjunction with existing reading programs and is not a replacement for existing reading programs.</a:t>
            </a:r>
          </a:p>
          <a:p>
            <a:pPr marL="274320" indent="-274320" eaLnBrk="1" fontAlgn="auto" hangingPunct="1">
              <a:spcAft>
                <a:spcPts val="0"/>
              </a:spcAft>
              <a:buClr>
                <a:schemeClr val="accent3"/>
              </a:buClr>
              <a:buFontTx/>
              <a:buNone/>
              <a:defRPr/>
            </a:pPr>
            <a:endParaRPr lang="en-US" sz="2000" i="1" dirty="0" smtClean="0"/>
          </a:p>
        </p:txBody>
      </p:sp>
      <p:pic>
        <p:nvPicPr>
          <p:cNvPr id="23557" name="Picture 4" descr="C:\Documents and Settings\Melodee Davis\Local Settings\Temporary Internet Files\Content.IE5\MPQ9PPJK\MPj040905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711"/>
            <a:ext cx="1676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C:\Documents and Settings\Melodee Davis\Local Settings\Temporary Internet Files\Content.IE5\BPV4LG7C\MPj0399786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00400"/>
            <a:ext cx="2973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C:\Documents and Settings\Melodee Davis\Local Settings\Temporary Internet Files\Content.IE5\ZRWJPW20\MPj0431826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28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27"/>
          <p:cNvSpPr txBox="1">
            <a:spLocks noChangeArrowheads="1"/>
          </p:cNvSpPr>
          <p:nvPr/>
        </p:nvSpPr>
        <p:spPr bwMode="auto">
          <a:xfrm>
            <a:off x="7620000" y="2667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b="1" dirty="0" smtClean="0">
                <a:solidFill>
                  <a:schemeClr val="accent3">
                    <a:lumMod val="50000"/>
                  </a:schemeClr>
                </a:solidFill>
                <a:latin typeface="Arial" charset="0"/>
              </a:rPr>
              <a:t>HOME</a:t>
            </a:r>
          </a:p>
        </p:txBody>
      </p:sp>
      <p:sp>
        <p:nvSpPr>
          <p:cNvPr id="23561" name="TextBox 28"/>
          <p:cNvSpPr txBox="1">
            <a:spLocks noChangeArrowheads="1"/>
          </p:cNvSpPr>
          <p:nvPr/>
        </p:nvSpPr>
        <p:spPr bwMode="auto">
          <a:xfrm>
            <a:off x="304800" y="28527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b="1" dirty="0" smtClean="0">
                <a:solidFill>
                  <a:schemeClr val="accent3">
                    <a:lumMod val="50000"/>
                  </a:schemeClr>
                </a:solidFill>
                <a:latin typeface="Arial" charset="0"/>
              </a:rPr>
              <a:t>LIBRARY</a:t>
            </a:r>
          </a:p>
        </p:txBody>
      </p:sp>
      <p:sp>
        <p:nvSpPr>
          <p:cNvPr id="23562" name="TextBox 29"/>
          <p:cNvSpPr txBox="1">
            <a:spLocks noChangeArrowheads="1"/>
          </p:cNvSpPr>
          <p:nvPr/>
        </p:nvSpPr>
        <p:spPr bwMode="auto">
          <a:xfrm>
            <a:off x="3810000" y="5194434"/>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b="1" dirty="0" smtClean="0">
                <a:solidFill>
                  <a:schemeClr val="accent3">
                    <a:lumMod val="50000"/>
                  </a:schemeClr>
                </a:solidFill>
                <a:latin typeface="Arial" charset="0"/>
              </a:rPr>
              <a:t>SCHOOL</a:t>
            </a:r>
          </a:p>
        </p:txBody>
      </p:sp>
    </p:spTree>
    <p:extLst>
      <p:ext uri="{BB962C8B-B14F-4D97-AF65-F5344CB8AC3E}">
        <p14:creationId xmlns:p14="http://schemas.microsoft.com/office/powerpoint/2010/main" val="3913405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304800"/>
            <a:ext cx="8229600" cy="685800"/>
          </a:xfrm>
        </p:spPr>
        <p:txBody>
          <a:bodyPr>
            <a:normAutofit/>
          </a:bodyPr>
          <a:lstStyle/>
          <a:p>
            <a:pPr eaLnBrk="1" hangingPunct="1">
              <a:defRPr/>
            </a:pPr>
            <a:r>
              <a:rPr lang="en-US" altLang="en-US" sz="3600" b="1" dirty="0">
                <a:solidFill>
                  <a:schemeClr val="accent1"/>
                </a:solidFill>
              </a:rPr>
              <a:t>How to Use </a:t>
            </a:r>
            <a:r>
              <a:rPr lang="en-US" altLang="en-US" sz="3600" b="1" dirty="0" err="1">
                <a:solidFill>
                  <a:schemeClr val="accent1"/>
                </a:solidFill>
              </a:rPr>
              <a:t>Lexiles</a:t>
            </a:r>
            <a:endParaRPr lang="en-US" altLang="en-US" sz="3600" b="1" dirty="0">
              <a:solidFill>
                <a:schemeClr val="accent1"/>
              </a:solidFill>
            </a:endParaRPr>
          </a:p>
        </p:txBody>
      </p:sp>
      <p:sp>
        <p:nvSpPr>
          <p:cNvPr id="24579" name="Rectangle 3"/>
          <p:cNvSpPr>
            <a:spLocks noGrp="1" noChangeArrowheads="1"/>
          </p:cNvSpPr>
          <p:nvPr>
            <p:ph idx="1"/>
          </p:nvPr>
        </p:nvSpPr>
        <p:spPr>
          <a:xfrm>
            <a:off x="457200" y="1524000"/>
            <a:ext cx="8229600" cy="4525963"/>
          </a:xfrm>
        </p:spPr>
        <p:txBody>
          <a:bodyPr>
            <a:normAutofit fontScale="92500"/>
          </a:bodyPr>
          <a:lstStyle/>
          <a:p>
            <a:pPr eaLnBrk="1" hangingPunct="1"/>
            <a:r>
              <a:rPr lang="en-US" altLang="en-US" sz="3600" dirty="0" smtClean="0"/>
              <a:t>It is recommended that readers choose texts </a:t>
            </a:r>
            <a:r>
              <a:rPr lang="en-US" altLang="en-US" sz="3600" dirty="0" smtClean="0">
                <a:solidFill>
                  <a:srgbClr val="FF0000"/>
                </a:solidFill>
              </a:rPr>
              <a:t>within their </a:t>
            </a:r>
            <a:r>
              <a:rPr lang="en-US" altLang="en-US" sz="3600" dirty="0" err="1" smtClean="0">
                <a:solidFill>
                  <a:srgbClr val="FF0000"/>
                </a:solidFill>
              </a:rPr>
              <a:t>Lexile</a:t>
            </a:r>
            <a:r>
              <a:rPr lang="en-US" altLang="en-US" sz="3600" dirty="0" smtClean="0">
                <a:solidFill>
                  <a:srgbClr val="FF0000"/>
                </a:solidFill>
              </a:rPr>
              <a:t> range</a:t>
            </a:r>
            <a:r>
              <a:rPr lang="en-US" altLang="en-US" sz="3600" dirty="0" smtClean="0"/>
              <a:t>.</a:t>
            </a:r>
          </a:p>
          <a:p>
            <a:pPr lvl="1" eaLnBrk="1" hangingPunct="1">
              <a:buClr>
                <a:schemeClr val="accent5">
                  <a:lumMod val="50000"/>
                </a:schemeClr>
              </a:buClr>
            </a:pPr>
            <a:r>
              <a:rPr lang="en-US" altLang="en-US" sz="3200" dirty="0" smtClean="0">
                <a:solidFill>
                  <a:schemeClr val="accent5">
                    <a:lumMod val="50000"/>
                  </a:schemeClr>
                </a:solidFill>
              </a:rPr>
              <a:t>A </a:t>
            </a:r>
            <a:r>
              <a:rPr lang="en-US" altLang="en-US" sz="3200" dirty="0" err="1" smtClean="0">
                <a:solidFill>
                  <a:schemeClr val="accent5">
                    <a:lumMod val="50000"/>
                  </a:schemeClr>
                </a:solidFill>
              </a:rPr>
              <a:t>Lexile</a:t>
            </a:r>
            <a:r>
              <a:rPr lang="en-US" altLang="en-US" sz="3200" dirty="0" smtClean="0">
                <a:solidFill>
                  <a:schemeClr val="accent5">
                    <a:lumMod val="50000"/>
                  </a:schemeClr>
                </a:solidFill>
              </a:rPr>
              <a:t> range is </a:t>
            </a:r>
            <a:r>
              <a:rPr lang="en-US" altLang="en-US" sz="3200" dirty="0" smtClean="0">
                <a:solidFill>
                  <a:srgbClr val="FF0000"/>
                </a:solidFill>
              </a:rPr>
              <a:t>50L above and 100L below </a:t>
            </a:r>
            <a:r>
              <a:rPr lang="en-US" altLang="en-US" sz="3200" dirty="0" smtClean="0">
                <a:solidFill>
                  <a:schemeClr val="accent5">
                    <a:lumMod val="50000"/>
                  </a:schemeClr>
                </a:solidFill>
              </a:rPr>
              <a:t>a student’s reported </a:t>
            </a:r>
            <a:r>
              <a:rPr lang="en-US" altLang="en-US" sz="3200" dirty="0" err="1" smtClean="0">
                <a:solidFill>
                  <a:schemeClr val="accent5">
                    <a:lumMod val="50000"/>
                  </a:schemeClr>
                </a:solidFill>
              </a:rPr>
              <a:t>Lexile</a:t>
            </a:r>
            <a:r>
              <a:rPr lang="en-US" altLang="en-US" sz="3200" dirty="0" smtClean="0">
                <a:solidFill>
                  <a:schemeClr val="accent5">
                    <a:lumMod val="50000"/>
                  </a:schemeClr>
                </a:solidFill>
              </a:rPr>
              <a:t> measure. </a:t>
            </a:r>
          </a:p>
          <a:p>
            <a:pPr eaLnBrk="1" hangingPunct="1"/>
            <a:r>
              <a:rPr lang="en-US" altLang="en-US" sz="3600" dirty="0" smtClean="0"/>
              <a:t>Selection for pleasure reading should also be based on student’s interests</a:t>
            </a:r>
          </a:p>
          <a:p>
            <a:pPr eaLnBrk="1" hangingPunct="1"/>
            <a:r>
              <a:rPr lang="en-US" altLang="en-US" sz="3600" dirty="0" smtClean="0"/>
              <a:t>Practice with a variety of texts.</a:t>
            </a:r>
          </a:p>
          <a:p>
            <a:pPr eaLnBrk="1" hangingPunct="1"/>
            <a:r>
              <a:rPr lang="en-US" altLang="en-US" sz="3600" dirty="0" smtClean="0"/>
              <a:t>Use </a:t>
            </a:r>
            <a:r>
              <a:rPr lang="en-US" altLang="en-US" sz="3600" dirty="0" err="1" smtClean="0"/>
              <a:t>Lexiles</a:t>
            </a:r>
            <a:r>
              <a:rPr lang="en-US" altLang="en-US" sz="3600" dirty="0" smtClean="0"/>
              <a:t> to set goals.</a:t>
            </a:r>
          </a:p>
          <a:p>
            <a:pPr eaLnBrk="1" hangingPunct="1">
              <a:buFontTx/>
              <a:buNone/>
            </a:pPr>
            <a:endParaRPr lang="en-US" altLang="en-US" sz="3600" dirty="0" smtClean="0"/>
          </a:p>
        </p:txBody>
      </p:sp>
    </p:spTree>
    <p:extLst>
      <p:ext uri="{BB962C8B-B14F-4D97-AF65-F5344CB8AC3E}">
        <p14:creationId xmlns:p14="http://schemas.microsoft.com/office/powerpoint/2010/main" val="3774996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68362"/>
          </a:xfrm>
        </p:spPr>
        <p:txBody>
          <a:bodyPr>
            <a:normAutofit fontScale="90000"/>
          </a:bodyPr>
          <a:lstStyle/>
          <a:p>
            <a:pPr eaLnBrk="1" hangingPunct="1">
              <a:defRPr/>
            </a:pPr>
            <a:r>
              <a:rPr lang="en-US" altLang="en-US" sz="4800" dirty="0" smtClean="0">
                <a:solidFill>
                  <a:schemeClr val="accent6">
                    <a:lumMod val="75000"/>
                  </a:schemeClr>
                </a:solidFill>
              </a:rPr>
              <a:t>Using </a:t>
            </a:r>
            <a:r>
              <a:rPr lang="en-US" altLang="en-US" sz="4800" dirty="0" err="1" smtClean="0">
                <a:solidFill>
                  <a:schemeClr val="accent6">
                    <a:lumMod val="75000"/>
                  </a:schemeClr>
                </a:solidFill>
              </a:rPr>
              <a:t>Lexiles</a:t>
            </a:r>
            <a:r>
              <a:rPr lang="en-US" altLang="en-US" sz="4800" dirty="0" smtClean="0">
                <a:solidFill>
                  <a:schemeClr val="accent6">
                    <a:lumMod val="75000"/>
                  </a:schemeClr>
                </a:solidFill>
              </a:rPr>
              <a:t> in the Classroom</a:t>
            </a:r>
          </a:p>
        </p:txBody>
      </p:sp>
      <p:sp>
        <p:nvSpPr>
          <p:cNvPr id="26627" name="Rectangle 3"/>
          <p:cNvSpPr>
            <a:spLocks noGrp="1" noChangeArrowheads="1"/>
          </p:cNvSpPr>
          <p:nvPr>
            <p:ph idx="1"/>
          </p:nvPr>
        </p:nvSpPr>
        <p:spPr>
          <a:xfrm>
            <a:off x="685800" y="1524000"/>
            <a:ext cx="7848600" cy="4114800"/>
          </a:xfrm>
        </p:spPr>
        <p:txBody>
          <a:bodyPr>
            <a:normAutofit lnSpcReduction="10000"/>
          </a:bodyPr>
          <a:lstStyle/>
          <a:p>
            <a:pPr eaLnBrk="1" hangingPunct="1">
              <a:lnSpc>
                <a:spcPct val="90000"/>
              </a:lnSpc>
              <a:buFontTx/>
              <a:buNone/>
              <a:defRPr/>
            </a:pPr>
            <a:r>
              <a:rPr lang="en-US" sz="2800" b="1" dirty="0" smtClean="0"/>
              <a:t>Teachers can use </a:t>
            </a:r>
            <a:r>
              <a:rPr lang="en-US" sz="2800" b="1" dirty="0" err="1" smtClean="0"/>
              <a:t>Lexiles</a:t>
            </a:r>
            <a:r>
              <a:rPr lang="en-US" sz="2800" b="1" dirty="0" smtClean="0"/>
              <a:t> to help them:</a:t>
            </a:r>
          </a:p>
          <a:p>
            <a:pPr eaLnBrk="1" hangingPunct="1">
              <a:lnSpc>
                <a:spcPct val="60000"/>
              </a:lnSpc>
              <a:buFontTx/>
              <a:buNone/>
              <a:defRPr/>
            </a:pPr>
            <a:endParaRPr lang="en-US" sz="2800" dirty="0" smtClean="0"/>
          </a:p>
          <a:p>
            <a:pPr eaLnBrk="1" hangingPunct="1">
              <a:lnSpc>
                <a:spcPct val="90000"/>
              </a:lnSpc>
              <a:buClr>
                <a:schemeClr val="accent3">
                  <a:lumMod val="50000"/>
                </a:schemeClr>
              </a:buClr>
              <a:defRPr/>
            </a:pPr>
            <a:r>
              <a:rPr lang="en-US" sz="2400" dirty="0" smtClean="0"/>
              <a:t>Develop individualized or classroom reading lists tailored to provide appropriately challenging reading.</a:t>
            </a:r>
          </a:p>
          <a:p>
            <a:pPr eaLnBrk="1" hangingPunct="1">
              <a:lnSpc>
                <a:spcPct val="65000"/>
              </a:lnSpc>
              <a:spcBef>
                <a:spcPct val="10000"/>
              </a:spcBef>
              <a:buClr>
                <a:schemeClr val="accent3">
                  <a:lumMod val="50000"/>
                </a:schemeClr>
              </a:buClr>
              <a:defRPr/>
            </a:pPr>
            <a:endParaRPr lang="en-US" sz="2400" dirty="0" smtClean="0"/>
          </a:p>
          <a:p>
            <a:pPr eaLnBrk="1" hangingPunct="1">
              <a:lnSpc>
                <a:spcPct val="90000"/>
              </a:lnSpc>
              <a:spcBef>
                <a:spcPct val="10000"/>
              </a:spcBef>
              <a:buClr>
                <a:schemeClr val="accent3">
                  <a:lumMod val="50000"/>
                </a:schemeClr>
              </a:buClr>
              <a:defRPr/>
            </a:pPr>
            <a:r>
              <a:rPr lang="en-US" sz="2400" dirty="0" smtClean="0"/>
              <a:t>Enhance thematic teaching by building a bank of titles at varying levels that support the theme, but also allows all students to participate successfully in the theme with material at their own reading level.</a:t>
            </a:r>
          </a:p>
          <a:p>
            <a:pPr eaLnBrk="1" hangingPunct="1">
              <a:lnSpc>
                <a:spcPct val="65000"/>
              </a:lnSpc>
              <a:spcBef>
                <a:spcPct val="10000"/>
              </a:spcBef>
              <a:buClr>
                <a:schemeClr val="accent3">
                  <a:lumMod val="50000"/>
                </a:schemeClr>
              </a:buClr>
              <a:defRPr/>
            </a:pPr>
            <a:endParaRPr lang="en-US" sz="2400" dirty="0" smtClean="0"/>
          </a:p>
          <a:p>
            <a:pPr eaLnBrk="1" hangingPunct="1">
              <a:lnSpc>
                <a:spcPct val="90000"/>
              </a:lnSpc>
              <a:spcBef>
                <a:spcPct val="10000"/>
              </a:spcBef>
              <a:buClr>
                <a:schemeClr val="accent3">
                  <a:lumMod val="50000"/>
                </a:schemeClr>
              </a:buClr>
              <a:defRPr/>
            </a:pPr>
            <a:r>
              <a:rPr lang="en-US" sz="2400" dirty="0" smtClean="0"/>
              <a:t>Sequence materials, for example by increasing the difficulty of read-aloud books throughout the year.</a:t>
            </a:r>
          </a:p>
        </p:txBody>
      </p:sp>
      <p:sp>
        <p:nvSpPr>
          <p:cNvPr id="25604" name="Text Box 4"/>
          <p:cNvSpPr txBox="1">
            <a:spLocks noChangeArrowheads="1"/>
          </p:cNvSpPr>
          <p:nvPr/>
        </p:nvSpPr>
        <p:spPr bwMode="auto">
          <a:xfrm>
            <a:off x="381000" y="60198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1800">
              <a:latin typeface="Times New Roman" pitchFamily="18" charset="0"/>
            </a:endParaRPr>
          </a:p>
        </p:txBody>
      </p:sp>
      <p:sp>
        <p:nvSpPr>
          <p:cNvPr id="25605" name="Text Box 4"/>
          <p:cNvSpPr txBox="1">
            <a:spLocks noChangeArrowheads="1"/>
          </p:cNvSpPr>
          <p:nvPr/>
        </p:nvSpPr>
        <p:spPr bwMode="auto">
          <a:xfrm>
            <a:off x="304800" y="5486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a:latin typeface="Times New Roman" pitchFamily="18" charset="0"/>
              </a:rPr>
              <a:t>Source:  </a:t>
            </a:r>
            <a:r>
              <a:rPr lang="en-US" altLang="en-US" sz="1600">
                <a:latin typeface="Arial" charset="0"/>
                <a:hlinkClick r:id="rId3"/>
              </a:rPr>
              <a:t>http://www.lexile.com/m/uploads/downloadablepdfs/Lexiles-in-the-Classroom.pdf</a:t>
            </a:r>
            <a:endParaRPr lang="en-US" altLang="en-US" sz="1600">
              <a:latin typeface="Arial" charset="0"/>
            </a:endParaRPr>
          </a:p>
          <a:p>
            <a:pPr>
              <a:spcBef>
                <a:spcPct val="50000"/>
              </a:spcBef>
              <a:buFontTx/>
              <a:buNone/>
            </a:pPr>
            <a:r>
              <a:rPr lang="en-US" altLang="en-US" sz="1600" b="1">
                <a:latin typeface="Times New Roman" pitchFamily="18" charset="0"/>
              </a:rPr>
              <a:t>  </a:t>
            </a:r>
          </a:p>
        </p:txBody>
      </p:sp>
    </p:spTree>
    <p:extLst>
      <p:ext uri="{BB962C8B-B14F-4D97-AF65-F5344CB8AC3E}">
        <p14:creationId xmlns:p14="http://schemas.microsoft.com/office/powerpoint/2010/main" val="2755232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8991600" cy="838200"/>
          </a:xfrm>
        </p:spPr>
        <p:txBody>
          <a:bodyPr>
            <a:normAutofit fontScale="90000"/>
          </a:bodyPr>
          <a:lstStyle/>
          <a:p>
            <a:pPr eaLnBrk="1" hangingPunct="1">
              <a:defRPr/>
            </a:pPr>
            <a:r>
              <a:rPr lang="en-US" altLang="en-US" sz="4800" dirty="0" smtClean="0">
                <a:solidFill>
                  <a:schemeClr val="accent6">
                    <a:lumMod val="75000"/>
                  </a:schemeClr>
                </a:solidFill>
              </a:rPr>
              <a:t>More Instructional Uses of </a:t>
            </a:r>
            <a:r>
              <a:rPr lang="en-US" altLang="en-US" sz="4800" dirty="0" err="1" smtClean="0">
                <a:solidFill>
                  <a:schemeClr val="accent6">
                    <a:lumMod val="75000"/>
                  </a:schemeClr>
                </a:solidFill>
              </a:rPr>
              <a:t>Lexiles</a:t>
            </a:r>
            <a:endParaRPr lang="en-US" altLang="en-US" sz="4800" dirty="0" smtClean="0">
              <a:solidFill>
                <a:schemeClr val="accent6">
                  <a:lumMod val="75000"/>
                </a:schemeClr>
              </a:solidFill>
            </a:endParaRPr>
          </a:p>
        </p:txBody>
      </p:sp>
      <p:sp>
        <p:nvSpPr>
          <p:cNvPr id="28675" name="Rectangle 3"/>
          <p:cNvSpPr>
            <a:spLocks noGrp="1" noChangeArrowheads="1"/>
          </p:cNvSpPr>
          <p:nvPr>
            <p:ph idx="1"/>
          </p:nvPr>
        </p:nvSpPr>
        <p:spPr>
          <a:xfrm>
            <a:off x="457200" y="990600"/>
            <a:ext cx="6096000" cy="5486400"/>
          </a:xfrm>
        </p:spPr>
        <p:txBody>
          <a:bodyPr/>
          <a:lstStyle/>
          <a:p>
            <a:pPr eaLnBrk="1" hangingPunct="1">
              <a:lnSpc>
                <a:spcPct val="90000"/>
              </a:lnSpc>
              <a:spcBef>
                <a:spcPct val="40000"/>
              </a:spcBef>
              <a:buFontTx/>
              <a:buNone/>
              <a:defRPr/>
            </a:pPr>
            <a:r>
              <a:rPr lang="en-US" sz="2800" b="1" dirty="0" smtClean="0"/>
              <a:t>Teachers can use </a:t>
            </a:r>
            <a:r>
              <a:rPr lang="en-US" sz="2800" b="1" dirty="0" err="1" smtClean="0"/>
              <a:t>Lexiles</a:t>
            </a:r>
            <a:r>
              <a:rPr lang="en-US" sz="2800" b="1" dirty="0" smtClean="0"/>
              <a:t> to</a:t>
            </a:r>
            <a:r>
              <a:rPr lang="en-US" sz="2800" dirty="0" smtClean="0"/>
              <a:t>:</a:t>
            </a:r>
          </a:p>
          <a:p>
            <a:pPr eaLnBrk="1" hangingPunct="1">
              <a:lnSpc>
                <a:spcPct val="90000"/>
              </a:lnSpc>
              <a:spcBef>
                <a:spcPct val="40000"/>
              </a:spcBef>
              <a:buClr>
                <a:schemeClr val="accent3">
                  <a:lumMod val="50000"/>
                </a:schemeClr>
              </a:buClr>
              <a:defRPr/>
            </a:pPr>
            <a:r>
              <a:rPr lang="en-US" sz="2300" dirty="0" smtClean="0"/>
              <a:t>Set measurable goals for instruction and special intervention programs</a:t>
            </a:r>
          </a:p>
          <a:p>
            <a:pPr eaLnBrk="1" hangingPunct="1">
              <a:lnSpc>
                <a:spcPct val="90000"/>
              </a:lnSpc>
              <a:spcBef>
                <a:spcPct val="40000"/>
              </a:spcBef>
              <a:buClr>
                <a:schemeClr val="accent3">
                  <a:lumMod val="50000"/>
                </a:schemeClr>
              </a:buClr>
              <a:defRPr/>
            </a:pPr>
            <a:r>
              <a:rPr lang="en-US" sz="2300" dirty="0" smtClean="0"/>
              <a:t>Monitor progress of various reading programs</a:t>
            </a:r>
          </a:p>
          <a:p>
            <a:pPr eaLnBrk="1" hangingPunct="1">
              <a:lnSpc>
                <a:spcPct val="90000"/>
              </a:lnSpc>
              <a:spcBef>
                <a:spcPct val="40000"/>
              </a:spcBef>
              <a:buClr>
                <a:schemeClr val="accent3">
                  <a:lumMod val="50000"/>
                </a:schemeClr>
              </a:buClr>
              <a:defRPr/>
            </a:pPr>
            <a:r>
              <a:rPr lang="en-US" sz="2300" dirty="0" smtClean="0"/>
              <a:t>Make parents “partners to the classroom” by giving them a tool for selecting appropriate reading material for their children (e.g., Summer Reading Lists, visiting library, etc.)</a:t>
            </a:r>
          </a:p>
          <a:p>
            <a:pPr eaLnBrk="1" hangingPunct="1">
              <a:lnSpc>
                <a:spcPct val="90000"/>
              </a:lnSpc>
              <a:spcBef>
                <a:spcPct val="40000"/>
              </a:spcBef>
              <a:buClr>
                <a:schemeClr val="accent3">
                  <a:lumMod val="50000"/>
                </a:schemeClr>
              </a:buClr>
              <a:defRPr/>
            </a:pPr>
            <a:r>
              <a:rPr lang="en-US" sz="2300" dirty="0" smtClean="0"/>
              <a:t>Help students set goals for themselves and use annual </a:t>
            </a:r>
            <a:r>
              <a:rPr lang="en-US" sz="2300" dirty="0" smtClean="0"/>
              <a:t>GMA </a:t>
            </a:r>
            <a:r>
              <a:rPr lang="en-US" sz="2300" dirty="0" smtClean="0"/>
              <a:t>results to see if they have progressed towards their goals.</a:t>
            </a:r>
          </a:p>
        </p:txBody>
      </p:sp>
      <p:pic>
        <p:nvPicPr>
          <p:cNvPr id="27652" name="Picture 4" descr="MPj026296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598">
            <a:off x="6553200" y="1600200"/>
            <a:ext cx="2368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4"/>
          <p:cNvSpPr txBox="1">
            <a:spLocks noChangeArrowheads="1"/>
          </p:cNvSpPr>
          <p:nvPr/>
        </p:nvSpPr>
        <p:spPr bwMode="auto">
          <a:xfrm>
            <a:off x="304800" y="57150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dirty="0">
                <a:latin typeface="Times New Roman" pitchFamily="18" charset="0"/>
              </a:rPr>
              <a:t>Source:  </a:t>
            </a:r>
            <a:r>
              <a:rPr lang="en-US" altLang="en-US" sz="1600" dirty="0">
                <a:latin typeface="Arial" charset="0"/>
                <a:hlinkClick r:id="rId4"/>
              </a:rPr>
              <a:t>http://www.lexile.com/m/uploads/downloadablepdfs/Lexiles-in-the-Classroom.pdf</a:t>
            </a:r>
            <a:endParaRPr lang="en-US" altLang="en-US" sz="1600" dirty="0">
              <a:latin typeface="Arial" charset="0"/>
            </a:endParaRPr>
          </a:p>
          <a:p>
            <a:pPr>
              <a:spcBef>
                <a:spcPct val="50000"/>
              </a:spcBef>
              <a:buFontTx/>
              <a:buNone/>
            </a:pPr>
            <a:r>
              <a:rPr lang="en-US" altLang="en-US" sz="1600" b="1" dirty="0">
                <a:latin typeface="Times New Roman" pitchFamily="18" charset="0"/>
              </a:rPr>
              <a:t>  </a:t>
            </a:r>
          </a:p>
        </p:txBody>
      </p:sp>
    </p:spTree>
    <p:extLst>
      <p:ext uri="{BB962C8B-B14F-4D97-AF65-F5344CB8AC3E}">
        <p14:creationId xmlns:p14="http://schemas.microsoft.com/office/powerpoint/2010/main" val="1174145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229600" cy="762000"/>
          </a:xfrm>
        </p:spPr>
        <p:txBody>
          <a:bodyPr>
            <a:normAutofit/>
          </a:bodyPr>
          <a:lstStyle/>
          <a:p>
            <a:pPr eaLnBrk="1" hangingPunct="1">
              <a:defRPr/>
            </a:pPr>
            <a:r>
              <a:rPr lang="en-US" altLang="en-US" sz="3600" b="1" dirty="0">
                <a:solidFill>
                  <a:schemeClr val="accent1"/>
                </a:solidFill>
              </a:rPr>
              <a:t>Summer Reading Is Essential!</a:t>
            </a:r>
          </a:p>
        </p:txBody>
      </p:sp>
      <p:sp>
        <p:nvSpPr>
          <p:cNvPr id="31747" name="Content Placeholder 2"/>
          <p:cNvSpPr>
            <a:spLocks noGrp="1"/>
          </p:cNvSpPr>
          <p:nvPr>
            <p:ph idx="1"/>
          </p:nvPr>
        </p:nvSpPr>
        <p:spPr>
          <a:xfrm>
            <a:off x="457200" y="1295400"/>
            <a:ext cx="8458200" cy="4830763"/>
          </a:xfrm>
        </p:spPr>
        <p:txBody>
          <a:bodyPr/>
          <a:lstStyle/>
          <a:p>
            <a:pPr eaLnBrk="1" hangingPunct="1">
              <a:buFont typeface="Wingdings 2" pitchFamily="18" charset="2"/>
              <a:buNone/>
              <a:defRPr/>
            </a:pPr>
            <a:r>
              <a:rPr lang="en-US" sz="2800" b="1" dirty="0" smtClean="0"/>
              <a:t>Research studies show that ---</a:t>
            </a:r>
          </a:p>
          <a:p>
            <a:pPr eaLnBrk="1" hangingPunct="1">
              <a:buClr>
                <a:schemeClr val="accent3">
                  <a:lumMod val="50000"/>
                </a:schemeClr>
              </a:buClr>
              <a:defRPr/>
            </a:pPr>
            <a:r>
              <a:rPr lang="en-US" sz="2800" dirty="0" smtClean="0"/>
              <a:t>students can have up to a 2-3 month loss in reading ability over summer.</a:t>
            </a:r>
          </a:p>
          <a:p>
            <a:pPr eaLnBrk="1" hangingPunct="1">
              <a:buClr>
                <a:schemeClr val="accent3">
                  <a:lumMod val="50000"/>
                </a:schemeClr>
              </a:buClr>
              <a:defRPr/>
            </a:pPr>
            <a:r>
              <a:rPr lang="en-US" sz="2800" dirty="0" smtClean="0"/>
              <a:t>Plan ahead to avoid issues with accessing books: schedule library visits, ask teacher for summer resources, start a book club/exchange</a:t>
            </a:r>
          </a:p>
          <a:p>
            <a:pPr eaLnBrk="1" hangingPunct="1">
              <a:buClr>
                <a:schemeClr val="accent3">
                  <a:lumMod val="50000"/>
                </a:schemeClr>
              </a:buClr>
              <a:defRPr/>
            </a:pPr>
            <a:r>
              <a:rPr lang="en-US" sz="2800" dirty="0" smtClean="0"/>
              <a:t>innovative </a:t>
            </a:r>
            <a:r>
              <a:rPr lang="en-US" sz="2800" dirty="0" smtClean="0"/>
              <a:t>partnering of schools, publishers, and public libraries have great promise for solving the summer reading loss dilemma.</a:t>
            </a:r>
          </a:p>
        </p:txBody>
      </p:sp>
    </p:spTree>
    <p:extLst>
      <p:ext uri="{BB962C8B-B14F-4D97-AF65-F5344CB8AC3E}">
        <p14:creationId xmlns:p14="http://schemas.microsoft.com/office/powerpoint/2010/main" val="1124892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274638"/>
            <a:ext cx="8610600" cy="715962"/>
          </a:xfrm>
        </p:spPr>
        <p:txBody>
          <a:bodyPr>
            <a:normAutofit/>
          </a:bodyPr>
          <a:lstStyle/>
          <a:p>
            <a:pPr eaLnBrk="1" hangingPunct="1">
              <a:defRPr/>
            </a:pPr>
            <a:r>
              <a:rPr lang="en-US" altLang="en-US" sz="3600" b="1" dirty="0">
                <a:solidFill>
                  <a:schemeClr val="accent1"/>
                </a:solidFill>
              </a:rPr>
              <a:t>Using </a:t>
            </a:r>
            <a:r>
              <a:rPr lang="en-US" altLang="en-US" sz="3600" b="1" dirty="0" err="1">
                <a:solidFill>
                  <a:schemeClr val="accent1"/>
                </a:solidFill>
              </a:rPr>
              <a:t>Lexiles</a:t>
            </a:r>
            <a:r>
              <a:rPr lang="en-US" altLang="en-US" sz="3600" b="1" dirty="0">
                <a:solidFill>
                  <a:schemeClr val="accent1"/>
                </a:solidFill>
              </a:rPr>
              <a:t> to Promote Reading</a:t>
            </a:r>
          </a:p>
        </p:txBody>
      </p:sp>
      <p:sp>
        <p:nvSpPr>
          <p:cNvPr id="33795" name="Rectangle 3"/>
          <p:cNvSpPr>
            <a:spLocks noGrp="1" noChangeArrowheads="1"/>
          </p:cNvSpPr>
          <p:nvPr>
            <p:ph idx="1"/>
          </p:nvPr>
        </p:nvSpPr>
        <p:spPr>
          <a:xfrm>
            <a:off x="457200" y="1371600"/>
            <a:ext cx="8458200" cy="4678363"/>
          </a:xfrm>
        </p:spPr>
        <p:txBody>
          <a:bodyPr>
            <a:normAutofit fontScale="92500" lnSpcReduction="10000"/>
          </a:bodyPr>
          <a:lstStyle/>
          <a:p>
            <a:pPr marL="274320" indent="-274320" eaLnBrk="1" fontAlgn="auto" hangingPunct="1">
              <a:spcAft>
                <a:spcPts val="0"/>
              </a:spcAft>
              <a:buClr>
                <a:schemeClr val="accent3">
                  <a:lumMod val="50000"/>
                </a:schemeClr>
              </a:buClr>
              <a:buFont typeface="Wingdings 2"/>
              <a:buChar char=""/>
              <a:defRPr/>
            </a:pPr>
            <a:r>
              <a:rPr lang="en-US" sz="2600" dirty="0" smtClean="0"/>
              <a:t>Improve students’ reading fluency and increase enjoyment of reading.</a:t>
            </a:r>
          </a:p>
          <a:p>
            <a:pPr marL="640080" lvl="1" indent="-246888" eaLnBrk="1" fontAlgn="auto" hangingPunct="1">
              <a:spcAft>
                <a:spcPts val="0"/>
              </a:spcAft>
              <a:buClr>
                <a:schemeClr val="accent3">
                  <a:lumMod val="50000"/>
                </a:schemeClr>
              </a:buClr>
              <a:buSzPct val="90000"/>
              <a:buFont typeface="Arial" pitchFamily="34" charset="0"/>
              <a:buChar char="•"/>
              <a:defRPr/>
            </a:pPr>
            <a:r>
              <a:rPr lang="en-US" sz="2200" dirty="0" smtClean="0">
                <a:solidFill>
                  <a:schemeClr val="accent5">
                    <a:lumMod val="50000"/>
                  </a:schemeClr>
                </a:solidFill>
              </a:rPr>
              <a:t>Students who spend a minimum of 3 hrs/week reading at their own level for their own purposes develop reading fluency which leads to improved mastery.</a:t>
            </a:r>
          </a:p>
          <a:p>
            <a:pPr marL="274320" indent="-274320" eaLnBrk="1" fontAlgn="auto" hangingPunct="1">
              <a:spcAft>
                <a:spcPts val="0"/>
              </a:spcAft>
              <a:buClr>
                <a:schemeClr val="accent3">
                  <a:lumMod val="50000"/>
                </a:schemeClr>
              </a:buClr>
              <a:buFont typeface="Wingdings 2"/>
              <a:buChar char=""/>
              <a:defRPr/>
            </a:pPr>
            <a:r>
              <a:rPr lang="en-US" sz="2600" dirty="0" smtClean="0"/>
              <a:t>It is recommended that readers choose texts within their </a:t>
            </a:r>
            <a:r>
              <a:rPr lang="en-US" sz="2600" dirty="0" err="1" smtClean="0"/>
              <a:t>Lexile</a:t>
            </a:r>
            <a:r>
              <a:rPr lang="en-US" sz="2600" dirty="0" smtClean="0"/>
              <a:t> range.</a:t>
            </a:r>
          </a:p>
          <a:p>
            <a:pPr marL="640080" lvl="1" indent="-246888" eaLnBrk="1" fontAlgn="auto" hangingPunct="1">
              <a:spcAft>
                <a:spcPts val="0"/>
              </a:spcAft>
              <a:buClr>
                <a:schemeClr val="accent3">
                  <a:lumMod val="50000"/>
                </a:schemeClr>
              </a:buClr>
              <a:buFont typeface="Arial" pitchFamily="34" charset="0"/>
              <a:buChar char="•"/>
              <a:defRPr/>
            </a:pPr>
            <a:r>
              <a:rPr lang="en-US" sz="2200" dirty="0" smtClean="0">
                <a:solidFill>
                  <a:schemeClr val="accent5">
                    <a:lumMod val="50000"/>
                  </a:schemeClr>
                </a:solidFill>
              </a:rPr>
              <a:t>A </a:t>
            </a:r>
            <a:r>
              <a:rPr lang="en-US" sz="2200" dirty="0" err="1" smtClean="0">
                <a:solidFill>
                  <a:schemeClr val="accent5">
                    <a:lumMod val="50000"/>
                  </a:schemeClr>
                </a:solidFill>
              </a:rPr>
              <a:t>Lexile</a:t>
            </a:r>
            <a:r>
              <a:rPr lang="en-US" sz="2200" dirty="0" smtClean="0">
                <a:solidFill>
                  <a:schemeClr val="accent5">
                    <a:lumMod val="50000"/>
                  </a:schemeClr>
                </a:solidFill>
              </a:rPr>
              <a:t> range is 50L above and 100L below a student’s reported </a:t>
            </a:r>
            <a:r>
              <a:rPr lang="en-US" sz="2200" dirty="0" err="1" smtClean="0">
                <a:solidFill>
                  <a:schemeClr val="accent5">
                    <a:lumMod val="50000"/>
                  </a:schemeClr>
                </a:solidFill>
              </a:rPr>
              <a:t>Lexile</a:t>
            </a:r>
            <a:r>
              <a:rPr lang="en-US" sz="2200" dirty="0" smtClean="0">
                <a:solidFill>
                  <a:schemeClr val="accent5">
                    <a:lumMod val="50000"/>
                  </a:schemeClr>
                </a:solidFill>
              </a:rPr>
              <a:t> measure. </a:t>
            </a:r>
          </a:p>
          <a:p>
            <a:pPr marL="274320" indent="-274320" eaLnBrk="1" fontAlgn="auto" hangingPunct="1">
              <a:spcAft>
                <a:spcPts val="0"/>
              </a:spcAft>
              <a:buClr>
                <a:schemeClr val="accent3">
                  <a:lumMod val="50000"/>
                </a:schemeClr>
              </a:buClr>
              <a:buFont typeface="Wingdings 2"/>
              <a:buChar char=""/>
              <a:defRPr/>
            </a:pPr>
            <a:r>
              <a:rPr lang="en-US" sz="2600" dirty="0" smtClean="0"/>
              <a:t>Use </a:t>
            </a:r>
            <a:r>
              <a:rPr lang="en-US" sz="2600" dirty="0" err="1" smtClean="0"/>
              <a:t>Lexiles</a:t>
            </a:r>
            <a:r>
              <a:rPr lang="en-US" sz="2600" dirty="0" smtClean="0"/>
              <a:t> to set goals.</a:t>
            </a:r>
          </a:p>
          <a:p>
            <a:pPr marL="274320" indent="-274320" eaLnBrk="1" fontAlgn="auto" hangingPunct="1">
              <a:spcAft>
                <a:spcPts val="0"/>
              </a:spcAft>
              <a:buClr>
                <a:schemeClr val="accent3">
                  <a:lumMod val="50000"/>
                </a:schemeClr>
              </a:buClr>
              <a:buFont typeface="Wingdings 2"/>
              <a:buChar char=""/>
              <a:defRPr/>
            </a:pPr>
            <a:r>
              <a:rPr lang="en-US" sz="2600" dirty="0" smtClean="0"/>
              <a:t>Practice with a variety of texts.</a:t>
            </a:r>
          </a:p>
          <a:p>
            <a:pPr marL="274320" indent="-274320" eaLnBrk="1" fontAlgn="auto" hangingPunct="1">
              <a:spcAft>
                <a:spcPts val="0"/>
              </a:spcAft>
              <a:buClr>
                <a:schemeClr val="accent3">
                  <a:lumMod val="50000"/>
                </a:schemeClr>
              </a:buClr>
              <a:buFont typeface="Wingdings 2"/>
              <a:buChar char=""/>
              <a:defRPr/>
            </a:pPr>
            <a:r>
              <a:rPr lang="en-US" sz="2600" dirty="0" smtClean="0"/>
              <a:t>Challenge the BEST readers.</a:t>
            </a:r>
          </a:p>
          <a:p>
            <a:pPr marL="274320" indent="-274320" eaLnBrk="1" fontAlgn="auto" hangingPunct="1">
              <a:spcAft>
                <a:spcPts val="0"/>
              </a:spcAft>
              <a:buClr>
                <a:schemeClr val="accent3">
                  <a:lumMod val="50000"/>
                </a:schemeClr>
              </a:buClr>
              <a:buFont typeface="Wingdings 2"/>
              <a:buChar char=""/>
              <a:defRPr/>
            </a:pPr>
            <a:r>
              <a:rPr lang="en-US" sz="2600" dirty="0" smtClean="0"/>
              <a:t>Success breeds enjoyment.</a:t>
            </a:r>
          </a:p>
          <a:p>
            <a:pPr marL="274320" indent="-274320" eaLnBrk="1" fontAlgn="auto" hangingPunct="1">
              <a:spcAft>
                <a:spcPts val="0"/>
              </a:spcAft>
              <a:buClr>
                <a:schemeClr val="accent3"/>
              </a:buClr>
              <a:buFont typeface="Wingdings 2"/>
              <a:buChar char=""/>
              <a:defRPr/>
            </a:pPr>
            <a:endParaRPr lang="en-US" sz="2400" dirty="0" smtClean="0"/>
          </a:p>
          <a:p>
            <a:pPr marL="274320" indent="-274320" eaLnBrk="1" fontAlgn="auto" hangingPunct="1">
              <a:spcAft>
                <a:spcPts val="0"/>
              </a:spcAft>
              <a:buClr>
                <a:schemeClr val="accent3"/>
              </a:buClr>
              <a:buFontTx/>
              <a:buNone/>
              <a:defRPr/>
            </a:pPr>
            <a:endParaRPr lang="en-US" sz="3600" dirty="0" smtClean="0"/>
          </a:p>
        </p:txBody>
      </p:sp>
    </p:spTree>
    <p:extLst>
      <p:ext uri="{BB962C8B-B14F-4D97-AF65-F5344CB8AC3E}">
        <p14:creationId xmlns:p14="http://schemas.microsoft.com/office/powerpoint/2010/main" val="3143749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381000"/>
            <a:ext cx="6705600" cy="533400"/>
          </a:xfrm>
        </p:spPr>
        <p:txBody>
          <a:bodyPr>
            <a:noAutofit/>
          </a:bodyPr>
          <a:lstStyle/>
          <a:p>
            <a:pPr eaLnBrk="1" hangingPunct="1">
              <a:defRPr/>
            </a:pPr>
            <a:r>
              <a:rPr lang="en-US" altLang="en-US" sz="4000" b="1" dirty="0">
                <a:solidFill>
                  <a:schemeClr val="accent1"/>
                </a:solidFill>
              </a:rPr>
              <a:t>Parents Can Use </a:t>
            </a:r>
            <a:r>
              <a:rPr lang="en-US" altLang="en-US" sz="4000" b="1" dirty="0" err="1">
                <a:solidFill>
                  <a:schemeClr val="accent1"/>
                </a:solidFill>
              </a:rPr>
              <a:t>Lexiles</a:t>
            </a:r>
            <a:r>
              <a:rPr lang="en-US" altLang="en-US" sz="4000" b="1" dirty="0">
                <a:solidFill>
                  <a:schemeClr val="accent1"/>
                </a:solidFill>
              </a:rPr>
              <a:t> </a:t>
            </a:r>
          </a:p>
        </p:txBody>
      </p:sp>
      <p:sp>
        <p:nvSpPr>
          <p:cNvPr id="35843" name="Rectangle 3"/>
          <p:cNvSpPr>
            <a:spLocks noGrp="1" noChangeArrowheads="1"/>
          </p:cNvSpPr>
          <p:nvPr>
            <p:ph idx="1"/>
          </p:nvPr>
        </p:nvSpPr>
        <p:spPr>
          <a:xfrm>
            <a:off x="152400" y="1447799"/>
            <a:ext cx="8077200" cy="4684713"/>
          </a:xfrm>
        </p:spPr>
        <p:txBody>
          <a:bodyPr/>
          <a:lstStyle/>
          <a:p>
            <a:pPr eaLnBrk="1" hangingPunct="1">
              <a:lnSpc>
                <a:spcPct val="90000"/>
              </a:lnSpc>
              <a:buClr>
                <a:schemeClr val="accent3">
                  <a:lumMod val="50000"/>
                </a:schemeClr>
              </a:buClr>
              <a:defRPr/>
            </a:pPr>
            <a:r>
              <a:rPr lang="en-US" sz="2800" dirty="0" smtClean="0"/>
              <a:t>Promotes family-school connections.</a:t>
            </a:r>
          </a:p>
          <a:p>
            <a:pPr eaLnBrk="1" hangingPunct="1">
              <a:lnSpc>
                <a:spcPct val="90000"/>
              </a:lnSpc>
              <a:buClr>
                <a:schemeClr val="accent3">
                  <a:lumMod val="50000"/>
                </a:schemeClr>
              </a:buClr>
              <a:defRPr/>
            </a:pPr>
            <a:r>
              <a:rPr lang="en-US" sz="2800" dirty="0" smtClean="0"/>
              <a:t>Know your child’s </a:t>
            </a:r>
            <a:r>
              <a:rPr lang="en-US" sz="2800" dirty="0" err="1" smtClean="0"/>
              <a:t>Lexile</a:t>
            </a:r>
            <a:r>
              <a:rPr lang="en-US" sz="2800" dirty="0" smtClean="0"/>
              <a:t> measure.</a:t>
            </a:r>
          </a:p>
          <a:p>
            <a:pPr eaLnBrk="1" hangingPunct="1">
              <a:lnSpc>
                <a:spcPct val="90000"/>
              </a:lnSpc>
              <a:buClr>
                <a:schemeClr val="accent3">
                  <a:lumMod val="50000"/>
                </a:schemeClr>
              </a:buClr>
              <a:defRPr/>
            </a:pPr>
            <a:r>
              <a:rPr lang="en-US" sz="2800" dirty="0" smtClean="0"/>
              <a:t>Know your child’s </a:t>
            </a:r>
            <a:r>
              <a:rPr lang="en-US" sz="2800" dirty="0" err="1" smtClean="0"/>
              <a:t>Lexile</a:t>
            </a:r>
            <a:r>
              <a:rPr lang="en-US" sz="2800" dirty="0" smtClean="0"/>
              <a:t> range.</a:t>
            </a:r>
          </a:p>
          <a:p>
            <a:pPr lvl="1" eaLnBrk="1" hangingPunct="1">
              <a:lnSpc>
                <a:spcPct val="90000"/>
              </a:lnSpc>
              <a:buClr>
                <a:schemeClr val="accent3">
                  <a:lumMod val="50000"/>
                </a:schemeClr>
              </a:buClr>
              <a:defRPr/>
            </a:pPr>
            <a:r>
              <a:rPr lang="en-US" dirty="0" smtClean="0">
                <a:solidFill>
                  <a:schemeClr val="accent5">
                    <a:lumMod val="50000"/>
                  </a:schemeClr>
                </a:solidFill>
              </a:rPr>
              <a:t>50L above and 100L below their reported </a:t>
            </a:r>
            <a:r>
              <a:rPr lang="en-US" dirty="0" err="1" smtClean="0">
                <a:solidFill>
                  <a:schemeClr val="accent5">
                    <a:lumMod val="50000"/>
                  </a:schemeClr>
                </a:solidFill>
              </a:rPr>
              <a:t>Lexile</a:t>
            </a:r>
            <a:r>
              <a:rPr lang="en-US" dirty="0" smtClean="0">
                <a:solidFill>
                  <a:schemeClr val="accent5">
                    <a:lumMod val="50000"/>
                  </a:schemeClr>
                </a:solidFill>
              </a:rPr>
              <a:t> measure.  This range represents the boundaries between the easiest kind of reading material for your child and the hardest level at which he/she can read successfully.</a:t>
            </a:r>
          </a:p>
          <a:p>
            <a:pPr eaLnBrk="1" hangingPunct="1">
              <a:lnSpc>
                <a:spcPct val="90000"/>
              </a:lnSpc>
              <a:buClr>
                <a:schemeClr val="accent3">
                  <a:lumMod val="50000"/>
                </a:schemeClr>
              </a:buClr>
              <a:defRPr/>
            </a:pPr>
            <a:r>
              <a:rPr lang="en-US" sz="2800" dirty="0" smtClean="0"/>
              <a:t>Use the </a:t>
            </a:r>
            <a:r>
              <a:rPr lang="en-US" sz="2800" dirty="0" err="1" smtClean="0"/>
              <a:t>Lexile</a:t>
            </a:r>
            <a:r>
              <a:rPr lang="en-US" sz="2800" dirty="0" smtClean="0"/>
              <a:t> Find a Book Database                                   (at </a:t>
            </a:r>
            <a:r>
              <a:rPr lang="en-US" sz="2800" dirty="0" smtClean="0">
                <a:hlinkClick r:id="rId3"/>
              </a:rPr>
              <a:t>http://lexile.com/fab/</a:t>
            </a:r>
            <a:r>
              <a:rPr lang="en-US" sz="2800" dirty="0" smtClean="0"/>
              <a:t>) to find                          books in the child’s </a:t>
            </a:r>
            <a:r>
              <a:rPr lang="en-US" sz="2800" dirty="0" err="1" smtClean="0"/>
              <a:t>Lexile</a:t>
            </a:r>
            <a:r>
              <a:rPr lang="en-US" sz="2800" dirty="0" smtClean="0"/>
              <a:t> range.</a:t>
            </a:r>
          </a:p>
        </p:txBody>
      </p:sp>
      <p:pic>
        <p:nvPicPr>
          <p:cNvPr id="34820" name="Picture 4" descr="MPj038635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7981">
            <a:off x="7066254" y="305918"/>
            <a:ext cx="1664258" cy="220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MPj040023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6091" y="3810000"/>
            <a:ext cx="217170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6"/>
          <p:cNvSpPr txBox="1">
            <a:spLocks noChangeArrowheads="1"/>
          </p:cNvSpPr>
          <p:nvPr/>
        </p:nvSpPr>
        <p:spPr bwMode="auto">
          <a:xfrm>
            <a:off x="457200" y="54864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Times New Roman" pitchFamily="18" charset="0"/>
                <a:cs typeface="Times New Roman" pitchFamily="18" charset="0"/>
              </a:rPr>
              <a:t>Source:</a:t>
            </a:r>
            <a:r>
              <a:rPr lang="en-US" altLang="en-US" sz="1800">
                <a:latin typeface="Arial" charset="0"/>
              </a:rPr>
              <a:t> </a:t>
            </a:r>
            <a:r>
              <a:rPr lang="en-US" altLang="en-US" sz="1600">
                <a:latin typeface="Arial" charset="0"/>
                <a:hlinkClick r:id="rId6"/>
              </a:rPr>
              <a:t>http://www.lexile.com/m/uploads/downloadablepdfs/Lexiles-at-Home.pdf</a:t>
            </a:r>
            <a:endParaRPr lang="en-US" altLang="en-US" sz="1600">
              <a:latin typeface="Arial" charset="0"/>
            </a:endParaRPr>
          </a:p>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1749829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381000"/>
            <a:ext cx="6705600" cy="762000"/>
          </a:xfrm>
        </p:spPr>
        <p:txBody>
          <a:bodyPr>
            <a:normAutofit/>
          </a:bodyPr>
          <a:lstStyle/>
          <a:p>
            <a:pPr>
              <a:defRPr/>
            </a:pPr>
            <a:r>
              <a:rPr lang="en-US" altLang="en-US" sz="4000" b="1" dirty="0">
                <a:solidFill>
                  <a:schemeClr val="accent1"/>
                </a:solidFill>
              </a:rPr>
              <a:t>Parents Can Use </a:t>
            </a:r>
            <a:r>
              <a:rPr lang="en-US" altLang="en-US" sz="4000" b="1" dirty="0" err="1">
                <a:solidFill>
                  <a:schemeClr val="accent1"/>
                </a:solidFill>
              </a:rPr>
              <a:t>Lexiles</a:t>
            </a:r>
            <a:r>
              <a:rPr lang="en-US" altLang="en-US" sz="4000" b="1" dirty="0">
                <a:solidFill>
                  <a:schemeClr val="accent1"/>
                </a:solidFill>
              </a:rPr>
              <a:t> </a:t>
            </a:r>
          </a:p>
        </p:txBody>
      </p:sp>
      <p:sp>
        <p:nvSpPr>
          <p:cNvPr id="37891" name="Rectangle 3"/>
          <p:cNvSpPr>
            <a:spLocks noGrp="1" noChangeArrowheads="1"/>
          </p:cNvSpPr>
          <p:nvPr>
            <p:ph idx="1"/>
          </p:nvPr>
        </p:nvSpPr>
        <p:spPr>
          <a:xfrm>
            <a:off x="457200" y="1493837"/>
            <a:ext cx="8382000" cy="4754563"/>
          </a:xfrm>
        </p:spPr>
        <p:txBody>
          <a:bodyPr>
            <a:noAutofit/>
          </a:bodyPr>
          <a:lstStyle/>
          <a:p>
            <a:pPr marL="274320" indent="-274320" eaLnBrk="1" fontAlgn="auto" hangingPunct="1">
              <a:spcAft>
                <a:spcPts val="0"/>
              </a:spcAft>
              <a:buClr>
                <a:schemeClr val="accent3">
                  <a:lumMod val="50000"/>
                </a:schemeClr>
              </a:buClr>
              <a:buFont typeface="Wingdings 2"/>
              <a:buChar char=""/>
              <a:defRPr/>
            </a:pPr>
            <a:r>
              <a:rPr lang="en-US" sz="2800" dirty="0" smtClean="0"/>
              <a:t>Build Oral Language Skills!  From Birth through Elementary School</a:t>
            </a:r>
          </a:p>
          <a:p>
            <a:pPr lvl="1">
              <a:buClr>
                <a:schemeClr val="accent3">
                  <a:lumMod val="50000"/>
                </a:schemeClr>
              </a:buClr>
              <a:defRPr/>
            </a:pPr>
            <a:r>
              <a:rPr lang="en-US" sz="2000" dirty="0" smtClean="0">
                <a:solidFill>
                  <a:schemeClr val="tx1"/>
                </a:solidFill>
              </a:rPr>
              <a:t>Speak in complete sentences when asking and answering questions</a:t>
            </a:r>
          </a:p>
          <a:p>
            <a:pPr lvl="1">
              <a:buClr>
                <a:schemeClr val="accent3">
                  <a:lumMod val="50000"/>
                </a:schemeClr>
              </a:buClr>
              <a:defRPr/>
            </a:pPr>
            <a:r>
              <a:rPr lang="en-US" sz="2000" dirty="0" smtClean="0">
                <a:solidFill>
                  <a:schemeClr val="tx1"/>
                </a:solidFill>
              </a:rPr>
              <a:t>“</a:t>
            </a:r>
            <a:r>
              <a:rPr lang="en-US" sz="2000" dirty="0">
                <a:solidFill>
                  <a:schemeClr val="tx1"/>
                </a:solidFill>
              </a:rPr>
              <a:t>E</a:t>
            </a:r>
            <a:r>
              <a:rPr lang="en-US" sz="2000" dirty="0" smtClean="0">
                <a:solidFill>
                  <a:schemeClr val="tx1"/>
                </a:solidFill>
              </a:rPr>
              <a:t>xplain yourself” – give details, share background info, start a dialogue</a:t>
            </a:r>
          </a:p>
          <a:p>
            <a:pPr>
              <a:buClr>
                <a:schemeClr val="accent3">
                  <a:lumMod val="50000"/>
                </a:schemeClr>
              </a:buClr>
              <a:defRPr/>
            </a:pPr>
            <a:r>
              <a:rPr lang="en-US" sz="2800" dirty="0" smtClean="0"/>
              <a:t>Build Prior Knowledge / Background Information</a:t>
            </a:r>
          </a:p>
          <a:p>
            <a:pPr lvl="1">
              <a:buClr>
                <a:schemeClr val="accent3">
                  <a:lumMod val="50000"/>
                </a:schemeClr>
              </a:buClr>
              <a:defRPr/>
            </a:pPr>
            <a:r>
              <a:rPr lang="en-US" sz="2000" dirty="0" smtClean="0">
                <a:solidFill>
                  <a:schemeClr val="tx1"/>
                </a:solidFill>
              </a:rPr>
              <a:t>Watch and read a variety of informational shows/texts</a:t>
            </a:r>
          </a:p>
          <a:p>
            <a:pPr lvl="1">
              <a:buClr>
                <a:schemeClr val="accent3">
                  <a:lumMod val="50000"/>
                </a:schemeClr>
              </a:buClr>
              <a:defRPr/>
            </a:pPr>
            <a:r>
              <a:rPr lang="en-US" sz="2000" dirty="0" smtClean="0">
                <a:solidFill>
                  <a:schemeClr val="tx1"/>
                </a:solidFill>
              </a:rPr>
              <a:t>Give children research projects (i.e. “Google it”, take a survey,  go ask….)</a:t>
            </a:r>
          </a:p>
          <a:p>
            <a:pPr lvl="1">
              <a:buClr>
                <a:schemeClr val="accent3">
                  <a:lumMod val="50000"/>
                </a:schemeClr>
              </a:buClr>
              <a:defRPr/>
            </a:pPr>
            <a:r>
              <a:rPr lang="en-US" sz="2000" dirty="0" smtClean="0">
                <a:solidFill>
                  <a:schemeClr val="tx1"/>
                </a:solidFill>
              </a:rPr>
              <a:t>Take Field Trips (real &amp; virtual) and “</a:t>
            </a:r>
            <a:r>
              <a:rPr lang="en-US" sz="2000" dirty="0" err="1" smtClean="0">
                <a:solidFill>
                  <a:schemeClr val="tx1"/>
                </a:solidFill>
              </a:rPr>
              <a:t>Stay”cations</a:t>
            </a:r>
            <a:endParaRPr lang="en-US" sz="2000" dirty="0" smtClean="0">
              <a:solidFill>
                <a:schemeClr val="tx1"/>
              </a:solidFill>
            </a:endParaRPr>
          </a:p>
          <a:p>
            <a:pPr marL="274320" indent="-274320" eaLnBrk="1" fontAlgn="auto" hangingPunct="1">
              <a:spcAft>
                <a:spcPts val="0"/>
              </a:spcAft>
              <a:buClr>
                <a:schemeClr val="accent3"/>
              </a:buClr>
              <a:buFontTx/>
              <a:buNone/>
              <a:defRPr/>
            </a:pPr>
            <a:endParaRPr lang="en-US" sz="2400" dirty="0" smtClean="0"/>
          </a:p>
          <a:p>
            <a:pPr marL="274320" indent="-274320" eaLnBrk="1" fontAlgn="auto" hangingPunct="1">
              <a:spcAft>
                <a:spcPts val="0"/>
              </a:spcAft>
              <a:buClr>
                <a:schemeClr val="accent3"/>
              </a:buClr>
              <a:buFont typeface="Wingdings 2"/>
              <a:buChar char=""/>
              <a:defRPr/>
            </a:pPr>
            <a:endParaRPr lang="en-US" sz="2400" dirty="0" smtClean="0"/>
          </a:p>
        </p:txBody>
      </p:sp>
      <p:pic>
        <p:nvPicPr>
          <p:cNvPr id="35844" name="Picture 4" descr="MPj030897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925" y="4800600"/>
            <a:ext cx="17002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563"/>
            <a:ext cx="17176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720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Prior Knowledge</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i="1" dirty="0"/>
              <a:t>Prior knowledge affects how the learner perceives new information</a:t>
            </a:r>
            <a:r>
              <a:rPr lang="en-US" i="1" dirty="0" smtClean="0"/>
              <a:t>.</a:t>
            </a:r>
          </a:p>
          <a:p>
            <a:endParaRPr lang="en-US" i="1" dirty="0"/>
          </a:p>
          <a:p>
            <a:pPr marL="0" indent="0" algn="ctr">
              <a:buNone/>
            </a:pPr>
            <a:r>
              <a:rPr lang="en-US" sz="3200" dirty="0" smtClean="0"/>
              <a:t>What </a:t>
            </a:r>
            <a:r>
              <a:rPr lang="en-US" sz="3200" dirty="0"/>
              <a:t>is the first image that you associate with the word "cardinal</a:t>
            </a:r>
            <a:r>
              <a:rPr lang="en-US" sz="3200" dirty="0" smtClean="0"/>
              <a:t>"?</a:t>
            </a:r>
            <a:endParaRPr lang="en-US" sz="3200" dirty="0"/>
          </a:p>
        </p:txBody>
      </p:sp>
    </p:spTree>
    <p:extLst>
      <p:ext uri="{BB962C8B-B14F-4D97-AF65-F5344CB8AC3E}">
        <p14:creationId xmlns:p14="http://schemas.microsoft.com/office/powerpoint/2010/main" val="311425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How </a:t>
            </a:r>
            <a:r>
              <a:rPr lang="en-US" dirty="0" smtClean="0">
                <a:solidFill>
                  <a:srgbClr val="FF0000"/>
                </a:solidFill>
              </a:rPr>
              <a:t>Reading Levels </a:t>
            </a:r>
            <a:r>
              <a:rPr lang="en-US" dirty="0">
                <a:solidFill>
                  <a:srgbClr val="FF0000"/>
                </a:solidFill>
              </a:rPr>
              <a:t>are I</a:t>
            </a:r>
            <a:r>
              <a:rPr lang="en-US" dirty="0" smtClean="0">
                <a:solidFill>
                  <a:srgbClr val="FF0000"/>
                </a:solidFill>
              </a:rPr>
              <a:t>dentified</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solidFill>
                  <a:schemeClr val="tx1"/>
                </a:solidFill>
              </a:rPr>
              <a:t>Screeners </a:t>
            </a:r>
            <a:r>
              <a:rPr lang="en-US" dirty="0">
                <a:solidFill>
                  <a:schemeClr val="tx1"/>
                </a:solidFill>
              </a:rPr>
              <a:t>and assessments (DIBELS, IDI, Grade Level assessments, GKIDS, GMA)</a:t>
            </a:r>
          </a:p>
          <a:p>
            <a:r>
              <a:rPr lang="en-US" dirty="0" smtClean="0"/>
              <a:t>Comprehensive </a:t>
            </a:r>
            <a:r>
              <a:rPr lang="en-US" dirty="0"/>
              <a:t>Reading Solutions Framework (CRS) </a:t>
            </a:r>
          </a:p>
          <a:p>
            <a:pPr lvl="1"/>
            <a:r>
              <a:rPr lang="en-US" dirty="0" smtClean="0">
                <a:solidFill>
                  <a:schemeClr val="tx1"/>
                </a:solidFill>
              </a:rPr>
              <a:t>Four </a:t>
            </a:r>
            <a:r>
              <a:rPr lang="en-US" dirty="0">
                <a:solidFill>
                  <a:schemeClr val="tx1"/>
                </a:solidFill>
              </a:rPr>
              <a:t>areas of instruction =</a:t>
            </a:r>
          </a:p>
          <a:p>
            <a:pPr lvl="2"/>
            <a:r>
              <a:rPr lang="en-US" dirty="0"/>
              <a:t>Interactive Read Aloud (above grade level)</a:t>
            </a:r>
          </a:p>
          <a:p>
            <a:pPr lvl="2"/>
            <a:r>
              <a:rPr lang="en-US" dirty="0"/>
              <a:t>Shared Reading (on grade level)</a:t>
            </a:r>
          </a:p>
          <a:p>
            <a:pPr lvl="2"/>
            <a:r>
              <a:rPr lang="en-US" dirty="0" smtClean="0"/>
              <a:t>Differentiated </a:t>
            </a:r>
            <a:r>
              <a:rPr lang="en-US" dirty="0"/>
              <a:t>Foundational Skills (at student’s </a:t>
            </a:r>
            <a:r>
              <a:rPr lang="en-US" dirty="0" smtClean="0"/>
              <a:t>level)</a:t>
            </a:r>
          </a:p>
          <a:p>
            <a:pPr lvl="2"/>
            <a:r>
              <a:rPr lang="en-US" dirty="0" smtClean="0"/>
              <a:t>Lucy </a:t>
            </a:r>
            <a:r>
              <a:rPr lang="en-US" dirty="0"/>
              <a:t>Calkins Writing (writing process)</a:t>
            </a:r>
          </a:p>
          <a:p>
            <a:endParaRPr lang="en-US" dirty="0"/>
          </a:p>
        </p:txBody>
      </p:sp>
    </p:spTree>
    <p:extLst>
      <p:ext uri="{BB962C8B-B14F-4D97-AF65-F5344CB8AC3E}">
        <p14:creationId xmlns:p14="http://schemas.microsoft.com/office/powerpoint/2010/main" val="3673262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Cardinal</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marL="0" indent="0">
              <a:buNone/>
            </a:pPr>
            <a:r>
              <a:rPr lang="en-US" dirty="0" smtClean="0"/>
              <a:t>….football</a:t>
            </a:r>
            <a:r>
              <a:rPr lang="en-US" dirty="0"/>
              <a:t>, </a:t>
            </a:r>
            <a:r>
              <a:rPr lang="en-US" dirty="0" smtClean="0"/>
              <a:t>baseball</a:t>
            </a:r>
            <a:r>
              <a:rPr lang="en-US" dirty="0"/>
              <a:t>, </a:t>
            </a:r>
            <a:r>
              <a:rPr lang="en-US" dirty="0" smtClean="0"/>
              <a:t>birds, Roman </a:t>
            </a:r>
            <a:r>
              <a:rPr lang="en-US" dirty="0"/>
              <a:t>Catholic priests, or the color </a:t>
            </a:r>
            <a:r>
              <a:rPr lang="en-US" dirty="0" smtClean="0"/>
              <a:t>red</a:t>
            </a:r>
          </a:p>
          <a:p>
            <a:pPr marL="0" indent="0">
              <a:buNone/>
            </a:pPr>
            <a:endParaRPr lang="en-US" dirty="0" smtClean="0"/>
          </a:p>
          <a:p>
            <a:pPr marL="0" indent="0">
              <a:buNone/>
            </a:pPr>
            <a:r>
              <a:rPr lang="en-US" dirty="0" smtClean="0"/>
              <a:t>In </a:t>
            </a:r>
            <a:r>
              <a:rPr lang="en-US" dirty="0"/>
              <a:t>the absence of a </a:t>
            </a:r>
            <a:r>
              <a:rPr lang="en-US" dirty="0" smtClean="0"/>
              <a:t>context, the </a:t>
            </a:r>
            <a:r>
              <a:rPr lang="en-US" dirty="0"/>
              <a:t>association you make will depend on your prior knowledge. </a:t>
            </a:r>
            <a:r>
              <a:rPr lang="en-US" dirty="0" smtClean="0"/>
              <a:t>Your interpretation </a:t>
            </a:r>
            <a:r>
              <a:rPr lang="en-US" dirty="0"/>
              <a:t>of this new information, the word "cardinal," </a:t>
            </a:r>
            <a:r>
              <a:rPr lang="en-US" dirty="0" smtClean="0"/>
              <a:t>was dependent </a:t>
            </a:r>
            <a:r>
              <a:rPr lang="en-US" dirty="0"/>
              <a:t>on what you brought to the situation.</a:t>
            </a:r>
            <a:endParaRPr lang="en-US" dirty="0"/>
          </a:p>
        </p:txBody>
      </p:sp>
    </p:spTree>
    <p:extLst>
      <p:ext uri="{BB962C8B-B14F-4D97-AF65-F5344CB8AC3E}">
        <p14:creationId xmlns:p14="http://schemas.microsoft.com/office/powerpoint/2010/main" val="359330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381000"/>
            <a:ext cx="6705600" cy="762000"/>
          </a:xfrm>
        </p:spPr>
        <p:txBody>
          <a:bodyPr>
            <a:normAutofit/>
          </a:bodyPr>
          <a:lstStyle/>
          <a:p>
            <a:pPr>
              <a:defRPr/>
            </a:pPr>
            <a:r>
              <a:rPr lang="en-US" altLang="en-US" sz="4000" b="1" dirty="0">
                <a:solidFill>
                  <a:schemeClr val="accent1"/>
                </a:solidFill>
              </a:rPr>
              <a:t>Parents Can Use </a:t>
            </a:r>
            <a:r>
              <a:rPr lang="en-US" altLang="en-US" sz="4000" b="1" dirty="0" err="1">
                <a:solidFill>
                  <a:schemeClr val="accent1"/>
                </a:solidFill>
              </a:rPr>
              <a:t>Lexiles</a:t>
            </a:r>
            <a:r>
              <a:rPr lang="en-US" altLang="en-US" sz="4000" b="1" dirty="0">
                <a:solidFill>
                  <a:schemeClr val="accent1"/>
                </a:solidFill>
              </a:rPr>
              <a:t> </a:t>
            </a:r>
          </a:p>
        </p:txBody>
      </p:sp>
      <p:sp>
        <p:nvSpPr>
          <p:cNvPr id="37891" name="Rectangle 3"/>
          <p:cNvSpPr>
            <a:spLocks noGrp="1" noChangeArrowheads="1"/>
          </p:cNvSpPr>
          <p:nvPr>
            <p:ph idx="1"/>
          </p:nvPr>
        </p:nvSpPr>
        <p:spPr>
          <a:xfrm>
            <a:off x="457200" y="1493837"/>
            <a:ext cx="8382000" cy="4754563"/>
          </a:xfrm>
        </p:spPr>
        <p:txBody>
          <a:bodyPr>
            <a:noAutofit/>
          </a:bodyPr>
          <a:lstStyle/>
          <a:p>
            <a:pPr marL="274320" indent="-274320" eaLnBrk="1" fontAlgn="auto" hangingPunct="1">
              <a:spcAft>
                <a:spcPts val="0"/>
              </a:spcAft>
              <a:buClr>
                <a:schemeClr val="accent3">
                  <a:lumMod val="50000"/>
                </a:schemeClr>
              </a:buClr>
              <a:buFont typeface="Wingdings 2"/>
              <a:buChar char=""/>
              <a:defRPr/>
            </a:pPr>
            <a:r>
              <a:rPr lang="en-US" sz="2400" dirty="0" smtClean="0"/>
              <a:t>Ensure that your child reads every day.</a:t>
            </a:r>
          </a:p>
          <a:p>
            <a:pPr marL="274320" indent="-274320" eaLnBrk="1" fontAlgn="auto" hangingPunct="1">
              <a:spcAft>
                <a:spcPts val="0"/>
              </a:spcAft>
              <a:buClr>
                <a:schemeClr val="accent3">
                  <a:lumMod val="50000"/>
                </a:schemeClr>
              </a:buClr>
              <a:buFont typeface="Wingdings 2"/>
              <a:buChar char=""/>
              <a:defRPr/>
            </a:pPr>
            <a:r>
              <a:rPr lang="en-US" sz="2400" dirty="0" smtClean="0"/>
              <a:t>Parents should read to set a good example.  Reading newspapers and magazines will show children that reading is a wonderful pastime as well as a window to the world of learning.</a:t>
            </a:r>
          </a:p>
          <a:p>
            <a:pPr marL="274320" indent="-274320" eaLnBrk="1" fontAlgn="auto" hangingPunct="1">
              <a:spcAft>
                <a:spcPts val="0"/>
              </a:spcAft>
              <a:buClr>
                <a:schemeClr val="accent3">
                  <a:lumMod val="50000"/>
                </a:schemeClr>
              </a:buClr>
              <a:buFont typeface="Wingdings 2"/>
              <a:buChar char=""/>
              <a:defRPr/>
            </a:pPr>
            <a:r>
              <a:rPr lang="en-US" sz="2400" dirty="0" smtClean="0"/>
              <a:t>Ask school or library for book lists within </a:t>
            </a:r>
            <a:r>
              <a:rPr lang="en-US" sz="2400" dirty="0" err="1" smtClean="0"/>
              <a:t>Lexile</a:t>
            </a:r>
            <a:r>
              <a:rPr lang="en-US" sz="2400" dirty="0" smtClean="0"/>
              <a:t> range.</a:t>
            </a:r>
          </a:p>
          <a:p>
            <a:pPr marL="274320" indent="-274320" eaLnBrk="1" fontAlgn="auto" hangingPunct="1">
              <a:spcAft>
                <a:spcPts val="0"/>
              </a:spcAft>
              <a:buClr>
                <a:schemeClr val="accent3">
                  <a:lumMod val="50000"/>
                </a:schemeClr>
              </a:buClr>
              <a:buFont typeface="Wingdings 2"/>
              <a:buChar char=""/>
              <a:defRPr/>
            </a:pPr>
            <a:r>
              <a:rPr lang="en-US" sz="2400" dirty="0" smtClean="0"/>
              <a:t>Student’s interests should play a part in book selection.</a:t>
            </a:r>
          </a:p>
          <a:p>
            <a:pPr marL="274320" indent="-274320" eaLnBrk="1" fontAlgn="auto" hangingPunct="1">
              <a:spcAft>
                <a:spcPts val="0"/>
              </a:spcAft>
              <a:buClr>
                <a:schemeClr val="accent3">
                  <a:lumMod val="50000"/>
                </a:schemeClr>
              </a:buClr>
              <a:buFont typeface="Wingdings 2"/>
              <a:buChar char=""/>
              <a:defRPr/>
            </a:pPr>
            <a:r>
              <a:rPr lang="en-US" sz="2400" dirty="0" smtClean="0"/>
              <a:t>Visit public libraries often.</a:t>
            </a:r>
          </a:p>
          <a:p>
            <a:pPr marL="274320" indent="-274320" eaLnBrk="1" fontAlgn="auto" hangingPunct="1">
              <a:spcAft>
                <a:spcPts val="0"/>
              </a:spcAft>
              <a:buClr>
                <a:schemeClr val="accent3">
                  <a:lumMod val="50000"/>
                </a:schemeClr>
              </a:buClr>
              <a:buFont typeface="Wingdings 2"/>
              <a:buChar char=""/>
              <a:defRPr/>
            </a:pPr>
            <a:r>
              <a:rPr lang="en-US" sz="2400" dirty="0" smtClean="0"/>
              <a:t>Participate in summer reading programs.</a:t>
            </a:r>
          </a:p>
          <a:p>
            <a:pPr marL="274320" indent="-274320" eaLnBrk="1" fontAlgn="auto" hangingPunct="1">
              <a:spcAft>
                <a:spcPts val="0"/>
              </a:spcAft>
              <a:buClr>
                <a:schemeClr val="accent3"/>
              </a:buClr>
              <a:buFontTx/>
              <a:buNone/>
              <a:defRPr/>
            </a:pPr>
            <a:endParaRPr lang="en-US" sz="2400" dirty="0" smtClean="0"/>
          </a:p>
          <a:p>
            <a:pPr marL="274320" indent="-274320" eaLnBrk="1" fontAlgn="auto" hangingPunct="1">
              <a:spcAft>
                <a:spcPts val="0"/>
              </a:spcAft>
              <a:buClr>
                <a:schemeClr val="accent3"/>
              </a:buClr>
              <a:buFont typeface="Wingdings 2"/>
              <a:buChar char=""/>
              <a:defRPr/>
            </a:pPr>
            <a:endParaRPr lang="en-US" sz="2400" dirty="0" smtClean="0"/>
          </a:p>
        </p:txBody>
      </p:sp>
      <p:pic>
        <p:nvPicPr>
          <p:cNvPr id="35844" name="Picture 4" descr="MPj030897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989" y="4351338"/>
            <a:ext cx="17002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457200" y="56388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Times New Roman" pitchFamily="18" charset="0"/>
                <a:cs typeface="Times New Roman" pitchFamily="18" charset="0"/>
              </a:rPr>
              <a:t>Source:</a:t>
            </a:r>
            <a:r>
              <a:rPr lang="en-US" altLang="en-US" sz="1800" dirty="0">
                <a:latin typeface="Arial" charset="0"/>
              </a:rPr>
              <a:t> </a:t>
            </a:r>
            <a:r>
              <a:rPr lang="en-US" altLang="en-US" sz="1600" dirty="0">
                <a:latin typeface="Arial" charset="0"/>
                <a:hlinkClick r:id="rId4"/>
              </a:rPr>
              <a:t>http://lexile.com/m/uploads/downloadablepdfs/Lexiles-at-Home.pdf</a:t>
            </a:r>
            <a:endParaRPr lang="en-US" altLang="en-US" sz="1600" dirty="0">
              <a:latin typeface="Arial" charset="0"/>
            </a:endParaRPr>
          </a:p>
          <a:p>
            <a:pPr eaLnBrk="1" hangingPunct="1">
              <a:spcBef>
                <a:spcPct val="0"/>
              </a:spcBef>
              <a:buFontTx/>
              <a:buNone/>
            </a:pPr>
            <a:endParaRPr lang="en-US" altLang="en-US" sz="1800" dirty="0">
              <a:latin typeface="Arial" charset="0"/>
            </a:endParaRPr>
          </a:p>
        </p:txBody>
      </p:sp>
      <p:pic>
        <p:nvPicPr>
          <p:cNvPr id="3584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5563"/>
            <a:ext cx="17176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828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685800"/>
          </a:xfrm>
        </p:spPr>
        <p:txBody>
          <a:bodyPr>
            <a:noAutofit/>
          </a:bodyPr>
          <a:lstStyle/>
          <a:p>
            <a:pPr eaLnBrk="1" hangingPunct="1">
              <a:defRPr/>
            </a:pPr>
            <a:r>
              <a:rPr lang="en-US" altLang="en-US" sz="4000" b="1" dirty="0">
                <a:solidFill>
                  <a:schemeClr val="accent1"/>
                </a:solidFill>
              </a:rPr>
              <a:t>Parents Can Use </a:t>
            </a:r>
            <a:r>
              <a:rPr lang="en-US" altLang="en-US" sz="4000" b="1" dirty="0" err="1">
                <a:solidFill>
                  <a:schemeClr val="accent1"/>
                </a:solidFill>
              </a:rPr>
              <a:t>Lexiles</a:t>
            </a:r>
            <a:r>
              <a:rPr lang="en-US" altLang="en-US" sz="4000" b="1" dirty="0">
                <a:solidFill>
                  <a:schemeClr val="accent1"/>
                </a:solidFill>
              </a:rPr>
              <a:t> </a:t>
            </a:r>
          </a:p>
        </p:txBody>
      </p:sp>
      <p:sp>
        <p:nvSpPr>
          <p:cNvPr id="36867" name="Rectangle 3"/>
          <p:cNvSpPr>
            <a:spLocks noGrp="1" noChangeArrowheads="1"/>
          </p:cNvSpPr>
          <p:nvPr>
            <p:ph idx="1"/>
          </p:nvPr>
        </p:nvSpPr>
        <p:spPr>
          <a:xfrm>
            <a:off x="304800" y="1371600"/>
            <a:ext cx="7620000" cy="4754563"/>
          </a:xfrm>
        </p:spPr>
        <p:txBody>
          <a:bodyPr/>
          <a:lstStyle/>
          <a:p>
            <a:pPr>
              <a:lnSpc>
                <a:spcPct val="90000"/>
              </a:lnSpc>
              <a:buClrTx/>
            </a:pPr>
            <a:r>
              <a:rPr lang="en-US" altLang="en-US" sz="2400" dirty="0" smtClean="0"/>
              <a:t>When a reading assignment proves to be too difficult, provide adult-directed assistance:</a:t>
            </a:r>
          </a:p>
          <a:p>
            <a:pPr lvl="1" eaLnBrk="1" hangingPunct="1">
              <a:lnSpc>
                <a:spcPct val="90000"/>
              </a:lnSpc>
              <a:buClr>
                <a:schemeClr val="accent5">
                  <a:lumMod val="50000"/>
                </a:schemeClr>
              </a:buClr>
            </a:pPr>
            <a:r>
              <a:rPr lang="en-US" altLang="en-US" sz="2000" dirty="0" smtClean="0">
                <a:solidFill>
                  <a:schemeClr val="accent5">
                    <a:lumMod val="50000"/>
                  </a:schemeClr>
                </a:solidFill>
              </a:rPr>
              <a:t>Review words and definitions from glossary or dictionary.</a:t>
            </a:r>
          </a:p>
          <a:p>
            <a:pPr lvl="1" eaLnBrk="1" hangingPunct="1">
              <a:lnSpc>
                <a:spcPct val="90000"/>
              </a:lnSpc>
              <a:buClr>
                <a:schemeClr val="accent5">
                  <a:lumMod val="50000"/>
                </a:schemeClr>
              </a:buClr>
            </a:pPr>
            <a:r>
              <a:rPr lang="en-US" altLang="en-US" sz="2000" dirty="0" smtClean="0">
                <a:solidFill>
                  <a:schemeClr val="accent5">
                    <a:lumMod val="50000"/>
                  </a:schemeClr>
                </a:solidFill>
              </a:rPr>
              <a:t>Review questions at end of chapter before child reads text.</a:t>
            </a:r>
          </a:p>
          <a:p>
            <a:pPr lvl="1" eaLnBrk="1" hangingPunct="1">
              <a:lnSpc>
                <a:spcPct val="90000"/>
              </a:lnSpc>
              <a:buClr>
                <a:schemeClr val="accent5">
                  <a:lumMod val="50000"/>
                </a:schemeClr>
              </a:buClr>
            </a:pPr>
            <a:r>
              <a:rPr lang="en-US" altLang="en-US" sz="2000" dirty="0" smtClean="0">
                <a:solidFill>
                  <a:schemeClr val="accent5">
                    <a:lumMod val="50000"/>
                  </a:schemeClr>
                </a:solidFill>
              </a:rPr>
              <a:t>Pair-share read – Parent and student alternate reading the text. Stop, discuss, and ask questions along the way to see that student understands.</a:t>
            </a:r>
          </a:p>
          <a:p>
            <a:pPr lvl="1" eaLnBrk="1" hangingPunct="1">
              <a:lnSpc>
                <a:spcPct val="90000"/>
              </a:lnSpc>
              <a:buClr>
                <a:schemeClr val="accent5">
                  <a:lumMod val="50000"/>
                </a:schemeClr>
              </a:buClr>
            </a:pPr>
            <a:r>
              <a:rPr lang="en-US" altLang="en-US" sz="2000" dirty="0" smtClean="0">
                <a:solidFill>
                  <a:schemeClr val="accent5">
                    <a:lumMod val="50000"/>
                  </a:schemeClr>
                </a:solidFill>
              </a:rPr>
              <a:t>Return to end of chapter questions and glossary to make certain your child understands the material.</a:t>
            </a:r>
          </a:p>
          <a:p>
            <a:pPr eaLnBrk="1" hangingPunct="1">
              <a:lnSpc>
                <a:spcPct val="90000"/>
              </a:lnSpc>
              <a:buClrTx/>
            </a:pPr>
            <a:r>
              <a:rPr lang="en-US" altLang="en-US" sz="2400" dirty="0" smtClean="0"/>
              <a:t>Celebrate your child’s reading accomplishments.</a:t>
            </a:r>
          </a:p>
          <a:p>
            <a:pPr lvl="1" eaLnBrk="1" hangingPunct="1">
              <a:lnSpc>
                <a:spcPct val="90000"/>
              </a:lnSpc>
              <a:buClr>
                <a:schemeClr val="accent5">
                  <a:lumMod val="50000"/>
                </a:schemeClr>
              </a:buClr>
            </a:pPr>
            <a:r>
              <a:rPr lang="en-US" altLang="en-US" sz="2000" dirty="0" smtClean="0">
                <a:solidFill>
                  <a:schemeClr val="accent5">
                    <a:lumMod val="50000"/>
                  </a:schemeClr>
                </a:solidFill>
              </a:rPr>
              <a:t>Set goals – </a:t>
            </a:r>
          </a:p>
          <a:p>
            <a:pPr lvl="2" eaLnBrk="1" hangingPunct="1">
              <a:lnSpc>
                <a:spcPct val="90000"/>
              </a:lnSpc>
            </a:pPr>
            <a:r>
              <a:rPr lang="en-US" altLang="en-US" sz="1800" dirty="0" smtClean="0">
                <a:solidFill>
                  <a:schemeClr val="accent5">
                    <a:lumMod val="50000"/>
                  </a:schemeClr>
                </a:solidFill>
              </a:rPr>
              <a:t>number of books read</a:t>
            </a:r>
          </a:p>
          <a:p>
            <a:pPr lvl="2" eaLnBrk="1" hangingPunct="1">
              <a:lnSpc>
                <a:spcPct val="90000"/>
              </a:lnSpc>
            </a:pPr>
            <a:r>
              <a:rPr lang="en-US" altLang="en-US" sz="1800" dirty="0" smtClean="0">
                <a:solidFill>
                  <a:schemeClr val="accent5">
                    <a:lumMod val="50000"/>
                  </a:schemeClr>
                </a:solidFill>
              </a:rPr>
              <a:t>variety of books</a:t>
            </a:r>
          </a:p>
          <a:p>
            <a:pPr lvl="2" eaLnBrk="1" hangingPunct="1">
              <a:lnSpc>
                <a:spcPct val="90000"/>
              </a:lnSpc>
            </a:pPr>
            <a:r>
              <a:rPr lang="en-US" altLang="en-US" sz="1800" dirty="0" smtClean="0">
                <a:solidFill>
                  <a:schemeClr val="accent5">
                    <a:lumMod val="50000"/>
                  </a:schemeClr>
                </a:solidFill>
              </a:rPr>
              <a:t>stretch to books at higher </a:t>
            </a:r>
            <a:r>
              <a:rPr lang="en-US" altLang="en-US" sz="1800" dirty="0" err="1" smtClean="0">
                <a:solidFill>
                  <a:schemeClr val="accent5">
                    <a:lumMod val="50000"/>
                  </a:schemeClr>
                </a:solidFill>
              </a:rPr>
              <a:t>Lexile</a:t>
            </a:r>
            <a:endParaRPr lang="en-US" altLang="en-US" sz="1800" dirty="0" smtClean="0">
              <a:solidFill>
                <a:schemeClr val="accent5">
                  <a:lumMod val="50000"/>
                </a:schemeClr>
              </a:solidFill>
            </a:endParaRPr>
          </a:p>
        </p:txBody>
      </p:sp>
      <p:pic>
        <p:nvPicPr>
          <p:cNvPr id="36868" name="Picture 4" descr="MPj030895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992313" cy="1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457200" y="57912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Times New Roman" pitchFamily="18" charset="0"/>
                <a:cs typeface="Times New Roman" pitchFamily="18" charset="0"/>
              </a:rPr>
              <a:t>Source:</a:t>
            </a:r>
            <a:r>
              <a:rPr lang="en-US" altLang="en-US" sz="1800" dirty="0">
                <a:latin typeface="Arial" charset="0"/>
              </a:rPr>
              <a:t> </a:t>
            </a:r>
            <a:r>
              <a:rPr lang="en-US" altLang="en-US" sz="1600" dirty="0">
                <a:latin typeface="Arial" charset="0"/>
                <a:hlinkClick r:id="rId4"/>
              </a:rPr>
              <a:t>http://www.lexile.com/m/uploads/downloadablepdfs/Lexiles-at-Home.pdf</a:t>
            </a:r>
            <a:endParaRPr lang="en-US" altLang="en-US" sz="1600" dirty="0">
              <a:latin typeface="Arial" charset="0"/>
            </a:endParaRPr>
          </a:p>
          <a:p>
            <a:pPr eaLnBrk="1" hangingPunct="1">
              <a:spcBef>
                <a:spcPct val="0"/>
              </a:spcBef>
              <a:buFontTx/>
              <a:buNone/>
            </a:pPr>
            <a:endParaRPr lang="en-US" altLang="en-US" sz="1800" dirty="0">
              <a:latin typeface="Arial" charset="0"/>
            </a:endParaRPr>
          </a:p>
        </p:txBody>
      </p:sp>
    </p:spTree>
    <p:extLst>
      <p:ext uri="{BB962C8B-B14F-4D97-AF65-F5344CB8AC3E}">
        <p14:creationId xmlns:p14="http://schemas.microsoft.com/office/powerpoint/2010/main" val="1303254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8229600" cy="685800"/>
          </a:xfrm>
        </p:spPr>
        <p:txBody>
          <a:bodyPr>
            <a:normAutofit/>
          </a:bodyPr>
          <a:lstStyle/>
          <a:p>
            <a:pPr eaLnBrk="1" hangingPunct="1">
              <a:defRPr/>
            </a:pPr>
            <a:r>
              <a:rPr lang="en-US" altLang="en-US" sz="3600" b="1" dirty="0">
                <a:solidFill>
                  <a:schemeClr val="accent1"/>
                </a:solidFill>
              </a:rPr>
              <a:t>Want to Know More . . .</a:t>
            </a:r>
          </a:p>
        </p:txBody>
      </p:sp>
      <p:sp>
        <p:nvSpPr>
          <p:cNvPr id="52227" name="Rectangle 3"/>
          <p:cNvSpPr>
            <a:spLocks noGrp="1" noChangeArrowheads="1"/>
          </p:cNvSpPr>
          <p:nvPr>
            <p:ph idx="1"/>
          </p:nvPr>
        </p:nvSpPr>
        <p:spPr>
          <a:xfrm>
            <a:off x="304800" y="1524000"/>
            <a:ext cx="8534400" cy="4953000"/>
          </a:xfrm>
        </p:spPr>
        <p:txBody>
          <a:bodyPr>
            <a:normAutofit/>
          </a:bodyPr>
          <a:lstStyle/>
          <a:p>
            <a:pPr eaLnBrk="1" hangingPunct="1">
              <a:buClr>
                <a:schemeClr val="accent3">
                  <a:lumMod val="50000"/>
                </a:schemeClr>
              </a:buClr>
              <a:defRPr/>
            </a:pPr>
            <a:r>
              <a:rPr lang="en-US" sz="2400" dirty="0" smtClean="0"/>
              <a:t>GA Department of Education has </a:t>
            </a:r>
            <a:r>
              <a:rPr lang="en-US" sz="2400" dirty="0" err="1" smtClean="0"/>
              <a:t>Lexile</a:t>
            </a:r>
            <a:r>
              <a:rPr lang="en-US" sz="2400" dirty="0" smtClean="0"/>
              <a:t> information at: </a:t>
            </a:r>
          </a:p>
          <a:p>
            <a:pPr lvl="1" eaLnBrk="1" hangingPunct="1">
              <a:buClr>
                <a:schemeClr val="accent3">
                  <a:lumMod val="50000"/>
                </a:schemeClr>
              </a:buClr>
              <a:defRPr/>
            </a:pPr>
            <a:r>
              <a:rPr lang="en-US" sz="2000" dirty="0" smtClean="0">
                <a:hlinkClick r:id="rId3"/>
              </a:rPr>
              <a:t>http://www.gadoe.org/Curriculum-Instruction-and-Assessment/Assessment/Pages/Lexile-Framework.aspx</a:t>
            </a:r>
          </a:p>
          <a:p>
            <a:pPr lvl="1" eaLnBrk="1" hangingPunct="1">
              <a:buClr>
                <a:schemeClr val="accent3">
                  <a:lumMod val="50000"/>
                </a:schemeClr>
              </a:buClr>
              <a:defRPr/>
            </a:pPr>
            <a:r>
              <a:rPr lang="en-US" sz="2000" dirty="0" smtClean="0">
                <a:hlinkClick r:id="rId3"/>
              </a:rPr>
              <a:t>https://www.georgiastandards.org/Resources/Pages/Tools/LexileFrameworkforReading.aspx</a:t>
            </a:r>
            <a:endParaRPr lang="en-US" sz="2000" dirty="0" smtClean="0"/>
          </a:p>
          <a:p>
            <a:pPr eaLnBrk="1" hangingPunct="1">
              <a:buClr>
                <a:schemeClr val="accent3">
                  <a:lumMod val="50000"/>
                </a:schemeClr>
              </a:buClr>
              <a:defRPr/>
            </a:pPr>
            <a:r>
              <a:rPr lang="en-US" sz="2400" dirty="0" err="1" smtClean="0"/>
              <a:t>MetaMetrics</a:t>
            </a:r>
            <a:r>
              <a:rPr lang="en-US" sz="2400" dirty="0" smtClean="0"/>
              <a:t>’ website: </a:t>
            </a:r>
            <a:r>
              <a:rPr lang="en-US" sz="2400" dirty="0" smtClean="0">
                <a:hlinkClick r:id="rId4"/>
              </a:rPr>
              <a:t>http://lexile.com/</a:t>
            </a:r>
            <a:endParaRPr lang="en-US" sz="2400" dirty="0" smtClean="0"/>
          </a:p>
          <a:p>
            <a:pPr eaLnBrk="1" hangingPunct="1">
              <a:buClr>
                <a:schemeClr val="accent3">
                  <a:lumMod val="50000"/>
                </a:schemeClr>
              </a:buClr>
              <a:defRPr/>
            </a:pPr>
            <a:r>
              <a:rPr lang="en-US" sz="2400" dirty="0" smtClean="0"/>
              <a:t>Contact:</a:t>
            </a:r>
          </a:p>
          <a:p>
            <a:pPr lvl="1" eaLnBrk="1" hangingPunct="1">
              <a:spcBef>
                <a:spcPct val="0"/>
              </a:spcBef>
              <a:buClr>
                <a:schemeClr val="accent3">
                  <a:lumMod val="50000"/>
                </a:schemeClr>
              </a:buClr>
              <a:defRPr/>
            </a:pPr>
            <a:r>
              <a:rPr lang="en-US" sz="2000" dirty="0" smtClean="0">
                <a:solidFill>
                  <a:schemeClr val="accent5">
                    <a:lumMod val="50000"/>
                  </a:schemeClr>
                </a:solidFill>
              </a:rPr>
              <a:t>Dr. Melodee Davis, Director</a:t>
            </a:r>
          </a:p>
          <a:p>
            <a:pPr marL="548640" lvl="2" indent="0">
              <a:spcBef>
                <a:spcPct val="0"/>
              </a:spcBef>
              <a:buClr>
                <a:schemeClr val="accent3">
                  <a:lumMod val="50000"/>
                </a:schemeClr>
              </a:buClr>
              <a:buNone/>
              <a:defRPr/>
            </a:pPr>
            <a:r>
              <a:rPr lang="en-US" dirty="0" smtClean="0">
                <a:solidFill>
                  <a:schemeClr val="accent5">
                    <a:lumMod val="50000"/>
                  </a:schemeClr>
                </a:solidFill>
              </a:rPr>
              <a:t>Assessment Research and Development Division</a:t>
            </a:r>
          </a:p>
          <a:p>
            <a:pPr marL="548640" lvl="2" indent="0">
              <a:spcBef>
                <a:spcPct val="0"/>
              </a:spcBef>
              <a:buClr>
                <a:schemeClr val="accent3">
                  <a:lumMod val="50000"/>
                </a:schemeClr>
              </a:buClr>
              <a:buNone/>
              <a:defRPr/>
            </a:pPr>
            <a:r>
              <a:rPr lang="en-US" dirty="0" smtClean="0">
                <a:solidFill>
                  <a:schemeClr val="accent5">
                    <a:lumMod val="50000"/>
                  </a:schemeClr>
                </a:solidFill>
              </a:rPr>
              <a:t>Georgia Department of Education</a:t>
            </a:r>
          </a:p>
          <a:p>
            <a:pPr marL="548640" lvl="2" indent="0">
              <a:spcBef>
                <a:spcPct val="0"/>
              </a:spcBef>
              <a:buClr>
                <a:schemeClr val="accent3">
                  <a:lumMod val="50000"/>
                </a:schemeClr>
              </a:buClr>
              <a:buNone/>
              <a:defRPr/>
            </a:pPr>
            <a:r>
              <a:rPr lang="en-US" dirty="0" smtClean="0">
                <a:solidFill>
                  <a:schemeClr val="accent5">
                    <a:lumMod val="50000"/>
                  </a:schemeClr>
                </a:solidFill>
              </a:rPr>
              <a:t>Phone: 404-657-0312</a:t>
            </a:r>
          </a:p>
          <a:p>
            <a:pPr marL="548640" lvl="2" indent="0">
              <a:spcBef>
                <a:spcPct val="0"/>
              </a:spcBef>
              <a:buClr>
                <a:schemeClr val="accent3">
                  <a:lumMod val="50000"/>
                </a:schemeClr>
              </a:buClr>
              <a:buNone/>
              <a:defRPr/>
            </a:pPr>
            <a:r>
              <a:rPr lang="en-US" dirty="0" smtClean="0">
                <a:solidFill>
                  <a:schemeClr val="accent5">
                    <a:lumMod val="50000"/>
                  </a:schemeClr>
                </a:solidFill>
              </a:rPr>
              <a:t>Email: medavis@doe.k12.ga.us</a:t>
            </a:r>
          </a:p>
          <a:p>
            <a:pPr eaLnBrk="1" hangingPunct="1">
              <a:defRPr/>
            </a:pPr>
            <a:endParaRPr lang="en-US" sz="2800" dirty="0" smtClean="0"/>
          </a:p>
        </p:txBody>
      </p:sp>
    </p:spTree>
    <p:extLst>
      <p:ext uri="{BB962C8B-B14F-4D97-AF65-F5344CB8AC3E}">
        <p14:creationId xmlns:p14="http://schemas.microsoft.com/office/powerpoint/2010/main" val="38751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633413"/>
            <a:ext cx="29511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3657600"/>
            <a:ext cx="3055938"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9888" y="3657600"/>
            <a:ext cx="3016314"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263" y="620713"/>
            <a:ext cx="3132137"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a:xfrm>
            <a:off x="2134198" y="1066801"/>
            <a:ext cx="4800600" cy="4183824"/>
          </a:xfrm>
        </p:spPr>
        <p:txBody>
          <a:bodyPr>
            <a:noAutofit/>
          </a:bodyPr>
          <a:lstStyle/>
          <a:p>
            <a:pPr eaLnBrk="1" hangingPunct="1">
              <a:defRPr/>
            </a:pPr>
            <a:r>
              <a:rPr lang="en-US" altLang="en-US" sz="8800" b="1" dirty="0">
                <a:ln w="15875">
                  <a:solidFill>
                    <a:schemeClr val="tx1"/>
                  </a:solidFill>
                </a:ln>
                <a:solidFill>
                  <a:schemeClr val="accent1"/>
                </a:solidFill>
              </a:rPr>
              <a:t>Read every day!</a:t>
            </a:r>
          </a:p>
        </p:txBody>
      </p:sp>
    </p:spTree>
    <p:extLst>
      <p:ext uri="{BB962C8B-B14F-4D97-AF65-F5344CB8AC3E}">
        <p14:creationId xmlns:p14="http://schemas.microsoft.com/office/powerpoint/2010/main" val="47428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is a </a:t>
            </a:r>
            <a:r>
              <a:rPr lang="en-US" dirty="0" err="1" smtClean="0">
                <a:solidFill>
                  <a:srgbClr val="FF0000"/>
                </a:solidFill>
              </a:rPr>
              <a:t>Lexile</a:t>
            </a:r>
            <a:r>
              <a:rPr lang="en-US" dirty="0" smtClean="0">
                <a:solidFill>
                  <a:srgbClr val="FF0000"/>
                </a:solidFill>
              </a:rPr>
              <a:t> Range?</a:t>
            </a:r>
            <a:endParaRPr lang="en-US" dirty="0">
              <a:solidFill>
                <a:srgbClr val="FF0000"/>
              </a:solidFill>
            </a:endParaRPr>
          </a:p>
        </p:txBody>
      </p:sp>
      <p:sp>
        <p:nvSpPr>
          <p:cNvPr id="5" name="Content Placeholder 4"/>
          <p:cNvSpPr>
            <a:spLocks noGrp="1"/>
          </p:cNvSpPr>
          <p:nvPr>
            <p:ph sz="quarter" idx="1"/>
          </p:nvPr>
        </p:nvSpPr>
        <p:spPr/>
        <p:txBody>
          <a:bodyPr/>
          <a:lstStyle/>
          <a:p>
            <a:r>
              <a:rPr lang="en-US" dirty="0" err="1" smtClean="0">
                <a:hlinkClick r:id="rId2"/>
              </a:rPr>
              <a:t>Lexile</a:t>
            </a:r>
            <a:r>
              <a:rPr lang="en-US" dirty="0" smtClean="0">
                <a:hlinkClick r:id="rId2"/>
              </a:rPr>
              <a:t> Overview Video</a:t>
            </a:r>
            <a:endParaRPr lang="en-US" dirty="0"/>
          </a:p>
        </p:txBody>
      </p:sp>
      <p:sp>
        <p:nvSpPr>
          <p:cNvPr id="6" name="Rectangle 5"/>
          <p:cNvSpPr/>
          <p:nvPr/>
        </p:nvSpPr>
        <p:spPr>
          <a:xfrm>
            <a:off x="1371600" y="2551836"/>
            <a:ext cx="7010400" cy="3785652"/>
          </a:xfrm>
          <a:prstGeom prst="rect">
            <a:avLst/>
          </a:prstGeom>
        </p:spPr>
        <p:txBody>
          <a:bodyPr wrap="square">
            <a:spAutoFit/>
          </a:bodyPr>
          <a:lstStyle/>
          <a:p>
            <a:r>
              <a:rPr lang="en-US" sz="2800" dirty="0" err="1"/>
              <a:t>Lexile</a:t>
            </a:r>
            <a:r>
              <a:rPr lang="en-US" sz="2800" dirty="0"/>
              <a:t> measure refers to</a:t>
            </a:r>
            <a:r>
              <a:rPr lang="en-US" sz="2800" dirty="0" smtClean="0"/>
              <a:t>:</a:t>
            </a:r>
          </a:p>
          <a:p>
            <a:endParaRPr lang="en-US" sz="1600" dirty="0"/>
          </a:p>
          <a:p>
            <a:pPr marL="514350" indent="-514350">
              <a:buAutoNum type="arabicParenR"/>
            </a:pPr>
            <a:r>
              <a:rPr lang="en-US" sz="2800" dirty="0" smtClean="0"/>
              <a:t>the </a:t>
            </a:r>
            <a:r>
              <a:rPr lang="en-US" sz="2800" dirty="0"/>
              <a:t>measure of a </a:t>
            </a:r>
            <a:r>
              <a:rPr lang="en-US" sz="2800" dirty="0">
                <a:solidFill>
                  <a:srgbClr val="FF0000"/>
                </a:solidFill>
              </a:rPr>
              <a:t>student’s reading ability </a:t>
            </a:r>
            <a:r>
              <a:rPr lang="en-US" sz="2800" dirty="0"/>
              <a:t>based on vocabulary, fluency and comprehension; and</a:t>
            </a:r>
            <a:r>
              <a:rPr lang="en-US" sz="2800" dirty="0" smtClean="0"/>
              <a:t>,</a:t>
            </a:r>
          </a:p>
          <a:p>
            <a:endParaRPr lang="en-US" sz="2800" dirty="0"/>
          </a:p>
          <a:p>
            <a:pPr marL="514350" indent="-514350">
              <a:buAutoNum type="arabicParenR" startAt="2"/>
            </a:pPr>
            <a:r>
              <a:rPr lang="en-US" sz="2800" dirty="0" smtClean="0"/>
              <a:t>the </a:t>
            </a:r>
            <a:r>
              <a:rPr lang="en-US" sz="2800" dirty="0">
                <a:solidFill>
                  <a:srgbClr val="FF0000"/>
                </a:solidFill>
              </a:rPr>
              <a:t>difficulty level of the text </a:t>
            </a:r>
            <a:r>
              <a:rPr lang="en-US" sz="2800" dirty="0"/>
              <a:t>based on word frequency and length of </a:t>
            </a:r>
            <a:r>
              <a:rPr lang="en-US" sz="2800" dirty="0" smtClean="0"/>
              <a:t>sentences</a:t>
            </a:r>
          </a:p>
          <a:p>
            <a:endParaRPr lang="en-US" sz="2800" dirty="0"/>
          </a:p>
        </p:txBody>
      </p:sp>
    </p:spTree>
    <p:extLst>
      <p:ext uri="{BB962C8B-B14F-4D97-AF65-F5344CB8AC3E}">
        <p14:creationId xmlns:p14="http://schemas.microsoft.com/office/powerpoint/2010/main" val="1262704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7315200" cy="609600"/>
          </a:xfrm>
        </p:spPr>
        <p:txBody>
          <a:bodyPr>
            <a:normAutofit fontScale="90000"/>
          </a:bodyPr>
          <a:lstStyle/>
          <a:p>
            <a:pPr eaLnBrk="1" hangingPunct="1">
              <a:defRPr/>
            </a:pPr>
            <a:r>
              <a:rPr lang="en-US" altLang="en-US" sz="4400" b="1" dirty="0">
                <a:solidFill>
                  <a:schemeClr val="accent1"/>
                </a:solidFill>
              </a:rPr>
              <a:t>The </a:t>
            </a:r>
            <a:r>
              <a:rPr lang="en-US" altLang="en-US" sz="4400" b="1" dirty="0" err="1">
                <a:solidFill>
                  <a:schemeClr val="accent1"/>
                </a:solidFill>
              </a:rPr>
              <a:t>Lexile</a:t>
            </a:r>
            <a:r>
              <a:rPr lang="en-US" altLang="en-US" sz="4400" b="1" dirty="0">
                <a:solidFill>
                  <a:schemeClr val="accent1"/>
                </a:solidFill>
              </a:rPr>
              <a:t> Scale</a:t>
            </a:r>
          </a:p>
        </p:txBody>
      </p:sp>
      <p:sp>
        <p:nvSpPr>
          <p:cNvPr id="21507" name="Rectangle 3"/>
          <p:cNvSpPr>
            <a:spLocks noGrp="1" noChangeArrowheads="1"/>
          </p:cNvSpPr>
          <p:nvPr>
            <p:ph idx="1"/>
          </p:nvPr>
        </p:nvSpPr>
        <p:spPr>
          <a:xfrm>
            <a:off x="228600" y="1600200"/>
            <a:ext cx="8229600" cy="4343400"/>
          </a:xfrm>
        </p:spPr>
        <p:txBody>
          <a:bodyPr/>
          <a:lstStyle/>
          <a:p>
            <a:pPr eaLnBrk="1" hangingPunct="1">
              <a:lnSpc>
                <a:spcPct val="90000"/>
              </a:lnSpc>
              <a:buClr>
                <a:schemeClr val="accent3">
                  <a:lumMod val="75000"/>
                </a:schemeClr>
              </a:buClr>
              <a:defRPr/>
            </a:pPr>
            <a:r>
              <a:rPr lang="en-US" sz="2800" dirty="0" err="1" smtClean="0"/>
              <a:t>Lexiles</a:t>
            </a:r>
            <a:r>
              <a:rPr lang="en-US" sz="2800" dirty="0" smtClean="0"/>
              <a:t> typically range from 200 for beginning readers to 1700 for advanced readers</a:t>
            </a:r>
          </a:p>
          <a:p>
            <a:pPr eaLnBrk="1" hangingPunct="1">
              <a:lnSpc>
                <a:spcPct val="90000"/>
              </a:lnSpc>
              <a:buClr>
                <a:schemeClr val="accent3">
                  <a:lumMod val="75000"/>
                </a:schemeClr>
              </a:buClr>
              <a:defRPr/>
            </a:pPr>
            <a:r>
              <a:rPr lang="en-US" sz="2800" dirty="0" err="1" smtClean="0"/>
              <a:t>Lexile</a:t>
            </a:r>
            <a:r>
              <a:rPr lang="en-US" sz="2800" dirty="0" smtClean="0"/>
              <a:t> text below 200L represents beginning-reading material.  </a:t>
            </a:r>
          </a:p>
          <a:p>
            <a:pPr lvl="1" eaLnBrk="1" hangingPunct="1">
              <a:lnSpc>
                <a:spcPct val="90000"/>
              </a:lnSpc>
              <a:buClr>
                <a:schemeClr val="accent3">
                  <a:lumMod val="75000"/>
                </a:schemeClr>
              </a:buClr>
              <a:buFont typeface="Calibri" panose="020F0502020204030204" pitchFamily="34" charset="0"/>
              <a:buChar char="̶"/>
              <a:defRPr/>
            </a:pPr>
            <a:r>
              <a:rPr lang="en-US" sz="2400" dirty="0" smtClean="0">
                <a:solidFill>
                  <a:schemeClr val="accent5">
                    <a:lumMod val="50000"/>
                  </a:schemeClr>
                </a:solidFill>
              </a:rPr>
              <a:t>A student’s </a:t>
            </a:r>
            <a:r>
              <a:rPr lang="en-US" sz="2400" dirty="0" err="1" smtClean="0">
                <a:solidFill>
                  <a:schemeClr val="accent5">
                    <a:lumMod val="50000"/>
                  </a:schemeClr>
                </a:solidFill>
              </a:rPr>
              <a:t>Lexile</a:t>
            </a:r>
            <a:r>
              <a:rPr lang="en-US" sz="2400" dirty="0" smtClean="0">
                <a:solidFill>
                  <a:schemeClr val="accent5">
                    <a:lumMod val="50000"/>
                  </a:schemeClr>
                </a:solidFill>
              </a:rPr>
              <a:t> score may have a number in the 100s or the code of BR (for Beginning Reader). </a:t>
            </a:r>
          </a:p>
          <a:p>
            <a:pPr eaLnBrk="1" hangingPunct="1">
              <a:lnSpc>
                <a:spcPct val="90000"/>
              </a:lnSpc>
              <a:buClr>
                <a:schemeClr val="accent3">
                  <a:lumMod val="75000"/>
                </a:schemeClr>
              </a:buClr>
              <a:defRPr/>
            </a:pPr>
            <a:r>
              <a:rPr lang="en-US" sz="2800" dirty="0" smtClean="0"/>
              <a:t>Applies to both reader ability and text difficulty</a:t>
            </a:r>
          </a:p>
          <a:p>
            <a:pPr lvl="1" eaLnBrk="1" hangingPunct="1">
              <a:lnSpc>
                <a:spcPct val="90000"/>
              </a:lnSpc>
              <a:buClr>
                <a:schemeClr val="accent3">
                  <a:lumMod val="75000"/>
                </a:schemeClr>
              </a:buClr>
              <a:buFont typeface="Calibri" panose="020F0502020204030204" pitchFamily="34" charset="0"/>
              <a:buChar char="̶"/>
              <a:defRPr/>
            </a:pPr>
            <a:r>
              <a:rPr lang="en-US" sz="2400" dirty="0">
                <a:solidFill>
                  <a:schemeClr val="accent5">
                    <a:lumMod val="50000"/>
                  </a:schemeClr>
                </a:solidFill>
              </a:rPr>
              <a:t>When reader and text measures are the same, the student is expected to read with 75% comprehension</a:t>
            </a:r>
            <a:r>
              <a:rPr lang="en-US" dirty="0" smtClean="0">
                <a:solidFill>
                  <a:schemeClr val="accent5">
                    <a:lumMod val="50000"/>
                  </a:schemeClr>
                </a:solidFill>
              </a:rPr>
              <a:t>.</a:t>
            </a:r>
          </a:p>
          <a:p>
            <a:pPr eaLnBrk="1" hangingPunct="1">
              <a:lnSpc>
                <a:spcPct val="90000"/>
              </a:lnSpc>
              <a:buClr>
                <a:schemeClr val="accent3">
                  <a:lumMod val="75000"/>
                </a:schemeClr>
              </a:buClr>
              <a:defRPr/>
            </a:pPr>
            <a:r>
              <a:rPr lang="en-US" sz="2800" dirty="0" smtClean="0"/>
              <a:t>Can be used to track reading growth over time</a:t>
            </a:r>
          </a:p>
        </p:txBody>
      </p:sp>
      <p:pic>
        <p:nvPicPr>
          <p:cNvPr id="16388" name="Picture 4" descr="MPj03997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644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74638"/>
            <a:ext cx="8458200" cy="868362"/>
          </a:xfrm>
        </p:spPr>
        <p:txBody>
          <a:bodyPr>
            <a:normAutofit fontScale="90000"/>
          </a:bodyPr>
          <a:lstStyle/>
          <a:p>
            <a:pPr>
              <a:defRPr/>
            </a:pPr>
            <a:r>
              <a:rPr lang="en-US" altLang="en-US" b="1" dirty="0" err="1">
                <a:solidFill>
                  <a:schemeClr val="accent1"/>
                </a:solidFill>
              </a:rPr>
              <a:t>Lexiles</a:t>
            </a:r>
            <a:r>
              <a:rPr lang="en-US" altLang="en-US" b="1" dirty="0">
                <a:solidFill>
                  <a:schemeClr val="accent1"/>
                </a:solidFill>
              </a:rPr>
              <a:t> Stretch Bands &amp; </a:t>
            </a:r>
            <a:br>
              <a:rPr lang="en-US" altLang="en-US" b="1" dirty="0">
                <a:solidFill>
                  <a:schemeClr val="accent1"/>
                </a:solidFill>
              </a:rPr>
            </a:br>
            <a:r>
              <a:rPr lang="en-US" altLang="en-US" b="1" dirty="0">
                <a:solidFill>
                  <a:schemeClr val="accent1"/>
                </a:solidFill>
              </a:rPr>
              <a:t>College- and Career-Readiness</a:t>
            </a:r>
          </a:p>
        </p:txBody>
      </p:sp>
      <p:sp>
        <p:nvSpPr>
          <p:cNvPr id="9219" name="Content Placeholder 2"/>
          <p:cNvSpPr>
            <a:spLocks noGrp="1"/>
          </p:cNvSpPr>
          <p:nvPr>
            <p:ph idx="1"/>
          </p:nvPr>
        </p:nvSpPr>
        <p:spPr>
          <a:xfrm>
            <a:off x="457200" y="1524000"/>
            <a:ext cx="8382000" cy="1295400"/>
          </a:xfrm>
        </p:spPr>
        <p:txBody>
          <a:bodyPr>
            <a:normAutofit lnSpcReduction="10000"/>
          </a:bodyPr>
          <a:lstStyle/>
          <a:p>
            <a:pPr>
              <a:buClr>
                <a:schemeClr val="accent3">
                  <a:lumMod val="50000"/>
                </a:schemeClr>
              </a:buClr>
              <a:defRPr/>
            </a:pPr>
            <a:r>
              <a:rPr lang="en-US" dirty="0" smtClean="0"/>
              <a:t>The </a:t>
            </a:r>
            <a:r>
              <a:rPr lang="en-US" dirty="0" err="1" smtClean="0"/>
              <a:t>Lexile</a:t>
            </a:r>
            <a:r>
              <a:rPr lang="en-US" dirty="0" smtClean="0"/>
              <a:t> Framework has been realigned to match the college- and career-ready text complexity grade bands.</a:t>
            </a:r>
          </a:p>
          <a:p>
            <a:pPr>
              <a:buFont typeface="Arial" charset="0"/>
              <a:buNone/>
              <a:defRPr/>
            </a:pPr>
            <a:endParaRPr lang="en-US" dirty="0" smtClean="0"/>
          </a:p>
        </p:txBody>
      </p:sp>
      <p:sp>
        <p:nvSpPr>
          <p:cNvPr id="4" name="Slide Number Placeholder 3"/>
          <p:cNvSpPr>
            <a:spLocks noGrp="1"/>
          </p:cNvSpPr>
          <p:nvPr>
            <p:ph type="sldNum" sz="quarter" idx="11"/>
          </p:nvPr>
        </p:nvSpPr>
        <p:spPr/>
        <p:txBody>
          <a:bodyPr/>
          <a:lstStyle/>
          <a:p>
            <a:pPr>
              <a:defRPr/>
            </a:pPr>
            <a:fld id="{5044131F-AE8B-4A16-8FFA-CB8A15B66FDE}" type="slidenum">
              <a:rPr lang="en-US" smtClean="0"/>
              <a:pPr>
                <a:defRPr/>
              </a:pPr>
              <a:t>5</a:t>
            </a:fld>
            <a:endParaRPr lang="en-US"/>
          </a:p>
        </p:txBody>
      </p:sp>
      <p:sp>
        <p:nvSpPr>
          <p:cNvPr id="2" name="TextBox 1"/>
          <p:cNvSpPr txBox="1"/>
          <p:nvPr/>
        </p:nvSpPr>
        <p:spPr>
          <a:xfrm>
            <a:off x="1295400" y="2895600"/>
            <a:ext cx="6477000" cy="2677656"/>
          </a:xfrm>
          <a:prstGeom prst="rect">
            <a:avLst/>
          </a:prstGeom>
          <a:noFill/>
          <a:ln w="57150">
            <a:solidFill>
              <a:schemeClr val="accent3">
                <a:lumMod val="75000"/>
              </a:schemeClr>
            </a:solidFill>
          </a:ln>
        </p:spPr>
        <p:txBody>
          <a:bodyPr wrap="square">
            <a:spAutoFit/>
          </a:bodyPr>
          <a:lstStyle/>
          <a:p>
            <a:pPr lvl="1">
              <a:buClr>
                <a:schemeClr val="accent3">
                  <a:lumMod val="50000"/>
                </a:schemeClr>
              </a:buClr>
              <a:defRPr/>
            </a:pPr>
            <a:r>
              <a:rPr lang="en-US" sz="2400" i="1" dirty="0">
                <a:solidFill>
                  <a:srgbClr val="FF0000"/>
                </a:solidFill>
              </a:rPr>
              <a:t>The “stretch” bands of the </a:t>
            </a:r>
            <a:r>
              <a:rPr lang="en-US" sz="2400" i="1" dirty="0" err="1">
                <a:solidFill>
                  <a:srgbClr val="FF0000"/>
                </a:solidFill>
              </a:rPr>
              <a:t>Lexile</a:t>
            </a:r>
            <a:r>
              <a:rPr lang="en-US" sz="2400" i="1" dirty="0">
                <a:solidFill>
                  <a:srgbClr val="FF0000"/>
                </a:solidFill>
              </a:rPr>
              <a:t> Framework show an upward trajectory of reading comprehension development through the grades to indicate that all students should be reading at the college- and career-readiness level by no later than the end of high school.</a:t>
            </a:r>
          </a:p>
        </p:txBody>
      </p:sp>
    </p:spTree>
    <p:extLst>
      <p:ext uri="{BB962C8B-B14F-4D97-AF65-F5344CB8AC3E}">
        <p14:creationId xmlns:p14="http://schemas.microsoft.com/office/powerpoint/2010/main" val="207041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6875" y="304800"/>
            <a:ext cx="8229600" cy="487363"/>
          </a:xfrm>
        </p:spPr>
        <p:txBody>
          <a:bodyPr>
            <a:noAutofit/>
          </a:bodyPr>
          <a:lstStyle/>
          <a:p>
            <a:pPr>
              <a:defRPr/>
            </a:pPr>
            <a:r>
              <a:rPr lang="en-US" altLang="en-US" sz="3600" b="1" dirty="0" err="1">
                <a:solidFill>
                  <a:schemeClr val="accent1"/>
                </a:solidFill>
              </a:rPr>
              <a:t>Lexile</a:t>
            </a:r>
            <a:r>
              <a:rPr lang="en-US" altLang="en-US" sz="3600" b="1" dirty="0">
                <a:solidFill>
                  <a:schemeClr val="accent1"/>
                </a:solidFill>
              </a:rPr>
              <a:t> Bands</a:t>
            </a:r>
          </a:p>
        </p:txBody>
      </p:sp>
      <p:sp>
        <p:nvSpPr>
          <p:cNvPr id="4" name="Slide Number Placeholder 3"/>
          <p:cNvSpPr>
            <a:spLocks noGrp="1"/>
          </p:cNvSpPr>
          <p:nvPr>
            <p:ph type="sldNum" sz="quarter" idx="11"/>
          </p:nvPr>
        </p:nvSpPr>
        <p:spPr/>
        <p:txBody>
          <a:bodyPr/>
          <a:lstStyle/>
          <a:p>
            <a:pPr>
              <a:defRPr/>
            </a:pPr>
            <a:fld id="{03C907E9-8DF0-4D97-9C5F-D593211953F3}" type="slidenum">
              <a:rPr lang="en-US" smtClean="0"/>
              <a:pPr>
                <a:defRPr/>
              </a:pPr>
              <a:t>6</a:t>
            </a:fld>
            <a:endParaRPr lang="en-US"/>
          </a:p>
        </p:txBody>
      </p:sp>
      <p:sp>
        <p:nvSpPr>
          <p:cNvPr id="9246" name="Rectangle 5"/>
          <p:cNvSpPr>
            <a:spLocks noChangeArrowheads="1"/>
          </p:cNvSpPr>
          <p:nvPr/>
        </p:nvSpPr>
        <p:spPr bwMode="auto">
          <a:xfrm>
            <a:off x="381000" y="48006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These “stretch” Lexile bands are the basis for determining at what text complexity level students should be reading—and at which grades—to make sure they are ultimately prepared for the reading demands of college and careers.</a:t>
            </a:r>
          </a:p>
        </p:txBody>
      </p:sp>
      <p:graphicFrame>
        <p:nvGraphicFramePr>
          <p:cNvPr id="2" name="Table 1"/>
          <p:cNvGraphicFramePr>
            <a:graphicFrameLocks noGrp="1"/>
          </p:cNvGraphicFramePr>
          <p:nvPr>
            <p:extLst>
              <p:ext uri="{D42A27DB-BD31-4B8C-83A1-F6EECF244321}">
                <p14:modId xmlns:p14="http://schemas.microsoft.com/office/powerpoint/2010/main" val="2096334790"/>
              </p:ext>
            </p:extLst>
          </p:nvPr>
        </p:nvGraphicFramePr>
        <p:xfrm>
          <a:off x="1447799" y="1219199"/>
          <a:ext cx="6629402" cy="3581399"/>
        </p:xfrm>
        <a:graphic>
          <a:graphicData uri="http://schemas.openxmlformats.org/drawingml/2006/table">
            <a:tbl>
              <a:tblPr firstRow="1" firstCol="1" bandRow="1">
                <a:tableStyleId>{5C22544A-7EE6-4342-B048-85BDC9FD1C3A}</a:tableStyleId>
              </a:tblPr>
              <a:tblGrid>
                <a:gridCol w="2971801"/>
                <a:gridCol w="3657601"/>
              </a:tblGrid>
              <a:tr h="458807">
                <a:tc>
                  <a:txBody>
                    <a:bodyPr/>
                    <a:lstStyle/>
                    <a:p>
                      <a:pPr marL="0" marR="0" algn="ctr">
                        <a:lnSpc>
                          <a:spcPct val="107000"/>
                        </a:lnSpc>
                        <a:spcBef>
                          <a:spcPts val="0"/>
                        </a:spcBef>
                        <a:spcAft>
                          <a:spcPts val="0"/>
                        </a:spcAft>
                      </a:pPr>
                      <a:r>
                        <a:rPr lang="en-US" sz="1400" dirty="0">
                          <a:effectLst/>
                        </a:rPr>
                        <a:t>Grade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College &amp; Career Ready</a:t>
                      </a:r>
                      <a:endParaRPr lang="en-US" sz="1200">
                        <a:effectLst/>
                      </a:endParaRPr>
                    </a:p>
                    <a:p>
                      <a:pPr marL="0" marR="0" algn="ctr">
                        <a:lnSpc>
                          <a:spcPct val="107000"/>
                        </a:lnSpc>
                        <a:spcBef>
                          <a:spcPts val="0"/>
                        </a:spcBef>
                        <a:spcAft>
                          <a:spcPts val="0"/>
                        </a:spcAft>
                      </a:pPr>
                      <a:r>
                        <a:rPr lang="en-US" sz="1400">
                          <a:effectLst/>
                        </a:rPr>
                        <a:t>“Stretch” Lexile Bands</a:t>
                      </a:r>
                      <a:endParaRPr lang="en-US" sz="120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dirty="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190L to 530L</a:t>
                      </a:r>
                      <a:endParaRPr lang="en-US" sz="160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dirty="0">
                          <a:effectLst/>
                        </a:rPr>
                        <a:t>2</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420L to 650L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520L to 820L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a:effectLst/>
                        </a:rPr>
                        <a:t>4</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740L to 940L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a:effectLst/>
                        </a:rPr>
                        <a:t>5</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830L to 1010L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a:effectLst/>
                        </a:rPr>
                        <a:t>6</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925L to 1070L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a:effectLst/>
                        </a:rPr>
                        <a:t>7</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970L to 1120L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a:effectLst/>
                        </a:rPr>
                        <a:t>8</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1010L to 1185L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a:effectLst/>
                        </a:rPr>
                        <a:t>9</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1050L to 1260L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a:effectLst/>
                        </a:rPr>
                        <a:t>10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1080L to 1335L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3872">
                <a:tc>
                  <a:txBody>
                    <a:bodyPr/>
                    <a:lstStyle/>
                    <a:p>
                      <a:pPr marL="0" marR="0" algn="ctr">
                        <a:lnSpc>
                          <a:spcPct val="107000"/>
                        </a:lnSpc>
                        <a:spcBef>
                          <a:spcPts val="0"/>
                        </a:spcBef>
                        <a:spcAft>
                          <a:spcPts val="0"/>
                        </a:spcAft>
                      </a:pPr>
                      <a:r>
                        <a:rPr lang="en-US" sz="1800" dirty="0">
                          <a:effectLst/>
                        </a:rPr>
                        <a:t>11 and 12</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1185L to 1385L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2032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1752" y="228600"/>
            <a:ext cx="8534400" cy="685800"/>
          </a:xfrm>
        </p:spPr>
        <p:txBody>
          <a:bodyPr>
            <a:noAutofit/>
          </a:bodyPr>
          <a:lstStyle/>
          <a:p>
            <a:pPr eaLnBrk="1" hangingPunct="1">
              <a:defRPr/>
            </a:pPr>
            <a:r>
              <a:rPr lang="en-US" altLang="en-US" sz="3600" b="1" dirty="0" smtClean="0">
                <a:solidFill>
                  <a:schemeClr val="accent1"/>
                </a:solidFill>
              </a:rPr>
              <a:t>How will </a:t>
            </a:r>
            <a:r>
              <a:rPr lang="en-US" altLang="en-US" sz="3600" b="1" dirty="0" err="1" smtClean="0">
                <a:solidFill>
                  <a:schemeClr val="accent1"/>
                </a:solidFill>
              </a:rPr>
              <a:t>Lexiles</a:t>
            </a:r>
            <a:r>
              <a:rPr lang="en-US" altLang="en-US" sz="3600" b="1" dirty="0" smtClean="0">
                <a:solidFill>
                  <a:schemeClr val="accent1"/>
                </a:solidFill>
              </a:rPr>
              <a:t> be reported?</a:t>
            </a:r>
            <a:endParaRPr lang="en-US" altLang="en-US" sz="3600" b="1" dirty="0">
              <a:solidFill>
                <a:schemeClr val="accent1"/>
              </a:solidFill>
            </a:endParaRPr>
          </a:p>
        </p:txBody>
      </p:sp>
      <p:sp>
        <p:nvSpPr>
          <p:cNvPr id="2" name="Content Placeholder 1"/>
          <p:cNvSpPr>
            <a:spLocks noGrp="1"/>
          </p:cNvSpPr>
          <p:nvPr>
            <p:ph sz="quarter" idx="1"/>
          </p:nvPr>
        </p:nvSpPr>
        <p:spPr>
          <a:xfrm>
            <a:off x="152400" y="1600200"/>
            <a:ext cx="8503920" cy="4191000"/>
          </a:xfrm>
        </p:spPr>
        <p:txBody>
          <a:bodyPr>
            <a:normAutofit/>
          </a:bodyPr>
          <a:lstStyle/>
          <a:p>
            <a:pPr>
              <a:defRPr/>
            </a:pPr>
            <a:r>
              <a:rPr lang="en-US" sz="2800" b="1" dirty="0"/>
              <a:t>Student Score Report </a:t>
            </a:r>
            <a:r>
              <a:rPr lang="en-US" sz="2800" b="1" dirty="0" smtClean="0"/>
              <a:t>GMA provides:</a:t>
            </a:r>
            <a:endParaRPr lang="en-US" sz="2800" b="1" dirty="0"/>
          </a:p>
          <a:p>
            <a:pPr marL="682625" indent="-336550">
              <a:buClr>
                <a:schemeClr val="accent5">
                  <a:lumMod val="50000"/>
                </a:schemeClr>
              </a:buClr>
              <a:buFont typeface="Calibri" panose="020F0502020204030204" pitchFamily="34" charset="0"/>
              <a:buChar char="̶"/>
              <a:defRPr/>
            </a:pPr>
            <a:r>
              <a:rPr lang="en-US" sz="2400" dirty="0">
                <a:solidFill>
                  <a:schemeClr val="accent5">
                    <a:lumMod val="50000"/>
                  </a:schemeClr>
                </a:solidFill>
              </a:rPr>
              <a:t>Lexile </a:t>
            </a:r>
            <a:r>
              <a:rPr lang="en-US" sz="2400" dirty="0" smtClean="0">
                <a:solidFill>
                  <a:schemeClr val="accent5">
                    <a:lumMod val="50000"/>
                  </a:schemeClr>
                </a:solidFill>
              </a:rPr>
              <a:t>information </a:t>
            </a:r>
            <a:r>
              <a:rPr lang="en-US" sz="2400" dirty="0">
                <a:solidFill>
                  <a:schemeClr val="accent5">
                    <a:lumMod val="50000"/>
                  </a:schemeClr>
                </a:solidFill>
              </a:rPr>
              <a:t>in </a:t>
            </a:r>
            <a:r>
              <a:rPr lang="en-US" sz="2400" dirty="0" smtClean="0">
                <a:solidFill>
                  <a:schemeClr val="accent5">
                    <a:lumMod val="50000"/>
                  </a:schemeClr>
                </a:solidFill>
              </a:rPr>
              <a:t>parent-friendly </a:t>
            </a:r>
            <a:r>
              <a:rPr lang="en-US" sz="2400" dirty="0">
                <a:solidFill>
                  <a:schemeClr val="accent5">
                    <a:lumMod val="50000"/>
                  </a:schemeClr>
                </a:solidFill>
              </a:rPr>
              <a:t>format.</a:t>
            </a:r>
          </a:p>
          <a:p>
            <a:pPr marL="682625" indent="-336550">
              <a:buClr>
                <a:schemeClr val="accent5">
                  <a:lumMod val="50000"/>
                </a:schemeClr>
              </a:buClr>
              <a:buFont typeface="Calibri" panose="020F0502020204030204" pitchFamily="34" charset="0"/>
              <a:buChar char="̶"/>
              <a:defRPr/>
            </a:pPr>
            <a:r>
              <a:rPr lang="en-US" sz="2400" dirty="0" err="1">
                <a:solidFill>
                  <a:schemeClr val="accent5">
                    <a:lumMod val="50000"/>
                  </a:schemeClr>
                </a:solidFill>
              </a:rPr>
              <a:t>Lexile</a:t>
            </a:r>
            <a:r>
              <a:rPr lang="en-US" sz="2400" dirty="0">
                <a:solidFill>
                  <a:schemeClr val="accent5">
                    <a:lumMod val="50000"/>
                  </a:schemeClr>
                </a:solidFill>
              </a:rPr>
              <a:t> score and </a:t>
            </a:r>
            <a:r>
              <a:rPr lang="en-US" sz="2400" dirty="0" err="1">
                <a:solidFill>
                  <a:schemeClr val="accent5">
                    <a:lumMod val="50000"/>
                  </a:schemeClr>
                </a:solidFill>
              </a:rPr>
              <a:t>Lexile</a:t>
            </a:r>
            <a:r>
              <a:rPr lang="en-US" sz="2400" dirty="0">
                <a:solidFill>
                  <a:schemeClr val="accent5">
                    <a:lumMod val="50000"/>
                  </a:schemeClr>
                </a:solidFill>
              </a:rPr>
              <a:t> range.</a:t>
            </a:r>
          </a:p>
          <a:p>
            <a:pPr marL="682625" indent="-336550">
              <a:buClr>
                <a:schemeClr val="accent5">
                  <a:lumMod val="50000"/>
                </a:schemeClr>
              </a:buClr>
              <a:buFont typeface="Calibri" panose="020F0502020204030204" pitchFamily="34" charset="0"/>
              <a:buChar char="̶"/>
              <a:defRPr/>
            </a:pPr>
            <a:r>
              <a:rPr lang="en-US" sz="2400" dirty="0">
                <a:solidFill>
                  <a:schemeClr val="accent5">
                    <a:lumMod val="50000"/>
                  </a:schemeClr>
                </a:solidFill>
              </a:rPr>
              <a:t>An explanation on how to use </a:t>
            </a:r>
            <a:r>
              <a:rPr lang="en-US" sz="2400" dirty="0" smtClean="0">
                <a:solidFill>
                  <a:schemeClr val="accent5">
                    <a:lumMod val="50000"/>
                  </a:schemeClr>
                </a:solidFill>
              </a:rPr>
              <a:t>the information</a:t>
            </a:r>
            <a:r>
              <a:rPr lang="en-US" sz="2400" dirty="0">
                <a:solidFill>
                  <a:schemeClr val="accent5">
                    <a:lumMod val="50000"/>
                  </a:schemeClr>
                </a:solidFill>
              </a:rPr>
              <a:t>.</a:t>
            </a:r>
          </a:p>
          <a:p>
            <a:pPr marL="682625" indent="-336550">
              <a:buClr>
                <a:schemeClr val="accent5">
                  <a:lumMod val="50000"/>
                </a:schemeClr>
              </a:buClr>
              <a:buFont typeface="Calibri" panose="020F0502020204030204" pitchFamily="34" charset="0"/>
              <a:buChar char="̶"/>
              <a:defRPr/>
            </a:pPr>
            <a:r>
              <a:rPr lang="en-US" sz="2400" dirty="0">
                <a:solidFill>
                  <a:schemeClr val="accent5">
                    <a:lumMod val="50000"/>
                  </a:schemeClr>
                </a:solidFill>
              </a:rPr>
              <a:t>Sample book titles individualized for each student based on their </a:t>
            </a:r>
            <a:r>
              <a:rPr lang="en-US" sz="2400" dirty="0" err="1">
                <a:solidFill>
                  <a:schemeClr val="accent5">
                    <a:lumMod val="50000"/>
                  </a:schemeClr>
                </a:solidFill>
              </a:rPr>
              <a:t>Lexile</a:t>
            </a:r>
            <a:r>
              <a:rPr lang="en-US" sz="2400" dirty="0">
                <a:solidFill>
                  <a:schemeClr val="accent5">
                    <a:lumMod val="50000"/>
                  </a:schemeClr>
                </a:solidFill>
              </a:rPr>
              <a:t> range.  These are categorized into a Leisure reading range and a Challenging reading range.</a:t>
            </a:r>
          </a:p>
          <a:p>
            <a:pPr>
              <a:defRPr/>
            </a:pPr>
            <a:r>
              <a:rPr lang="en-US" sz="2800" b="1" dirty="0" err="1" smtClean="0"/>
              <a:t>Lexile</a:t>
            </a:r>
            <a:r>
              <a:rPr lang="en-US" sz="2800" b="1" dirty="0" smtClean="0"/>
              <a:t> </a:t>
            </a:r>
            <a:r>
              <a:rPr lang="en-US" sz="2800" b="1" dirty="0"/>
              <a:t>information will also be provided in the data files supplied to districts.</a:t>
            </a:r>
          </a:p>
          <a:p>
            <a:endParaRPr lang="en-US" dirty="0"/>
          </a:p>
        </p:txBody>
      </p:sp>
    </p:spTree>
    <p:extLst>
      <p:ext uri="{BB962C8B-B14F-4D97-AF65-F5344CB8AC3E}">
        <p14:creationId xmlns:p14="http://schemas.microsoft.com/office/powerpoint/2010/main" val="352648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81000"/>
            <a:ext cx="8229600" cy="685800"/>
          </a:xfrm>
        </p:spPr>
        <p:txBody>
          <a:bodyPr>
            <a:noAutofit/>
          </a:bodyPr>
          <a:lstStyle/>
          <a:p>
            <a:pPr eaLnBrk="1" hangingPunct="1">
              <a:defRPr/>
            </a:pPr>
            <a:r>
              <a:rPr lang="en-US" altLang="en-US" sz="4000" b="1" dirty="0">
                <a:solidFill>
                  <a:schemeClr val="accent1"/>
                </a:solidFill>
              </a:rPr>
              <a:t>How are </a:t>
            </a:r>
            <a:r>
              <a:rPr lang="en-US" altLang="en-US" sz="4000" b="1" dirty="0" err="1">
                <a:solidFill>
                  <a:schemeClr val="accent1"/>
                </a:solidFill>
              </a:rPr>
              <a:t>Lexiles</a:t>
            </a:r>
            <a:r>
              <a:rPr lang="en-US" altLang="en-US" sz="4000" b="1" dirty="0">
                <a:solidFill>
                  <a:schemeClr val="accent1"/>
                </a:solidFill>
              </a:rPr>
              <a:t> calculated? </a:t>
            </a:r>
          </a:p>
        </p:txBody>
      </p:sp>
      <p:sp>
        <p:nvSpPr>
          <p:cNvPr id="19459" name="Rectangle 3"/>
          <p:cNvSpPr>
            <a:spLocks noGrp="1" noChangeArrowheads="1"/>
          </p:cNvSpPr>
          <p:nvPr>
            <p:ph idx="1"/>
          </p:nvPr>
        </p:nvSpPr>
        <p:spPr>
          <a:xfrm>
            <a:off x="762000" y="1905000"/>
            <a:ext cx="7924800" cy="4525963"/>
          </a:xfrm>
        </p:spPr>
        <p:txBody>
          <a:bodyPr/>
          <a:lstStyle/>
          <a:p>
            <a:pPr eaLnBrk="1" hangingPunct="1">
              <a:buClr>
                <a:schemeClr val="accent3">
                  <a:lumMod val="50000"/>
                </a:schemeClr>
              </a:buClr>
              <a:defRPr/>
            </a:pPr>
            <a:r>
              <a:rPr lang="en-US" dirty="0" smtClean="0"/>
              <a:t>Semantic Difficulty </a:t>
            </a:r>
          </a:p>
          <a:p>
            <a:pPr lvl="1" eaLnBrk="1" hangingPunct="1">
              <a:buClr>
                <a:schemeClr val="accent3">
                  <a:lumMod val="50000"/>
                </a:schemeClr>
              </a:buClr>
              <a:defRPr/>
            </a:pPr>
            <a:r>
              <a:rPr lang="en-US" dirty="0" smtClean="0">
                <a:solidFill>
                  <a:schemeClr val="accent5">
                    <a:lumMod val="50000"/>
                  </a:schemeClr>
                </a:solidFill>
              </a:rPr>
              <a:t>Word Frequency</a:t>
            </a:r>
          </a:p>
          <a:p>
            <a:pPr lvl="1" eaLnBrk="1" hangingPunct="1">
              <a:buClr>
                <a:schemeClr val="accent3">
                  <a:lumMod val="50000"/>
                </a:schemeClr>
              </a:buClr>
              <a:defRPr/>
            </a:pPr>
            <a:endParaRPr lang="en-US" dirty="0" smtClean="0"/>
          </a:p>
          <a:p>
            <a:pPr eaLnBrk="1" hangingPunct="1">
              <a:buClr>
                <a:schemeClr val="accent3">
                  <a:lumMod val="50000"/>
                </a:schemeClr>
              </a:buClr>
              <a:defRPr/>
            </a:pPr>
            <a:r>
              <a:rPr lang="en-US" dirty="0" smtClean="0"/>
              <a:t>Syntactic Complexity</a:t>
            </a:r>
          </a:p>
          <a:p>
            <a:pPr lvl="1" eaLnBrk="1" hangingPunct="1">
              <a:buClr>
                <a:schemeClr val="accent3">
                  <a:lumMod val="50000"/>
                </a:schemeClr>
              </a:buClr>
              <a:defRPr/>
            </a:pPr>
            <a:r>
              <a:rPr lang="en-US" dirty="0" smtClean="0">
                <a:solidFill>
                  <a:schemeClr val="accent5">
                    <a:lumMod val="50000"/>
                  </a:schemeClr>
                </a:solidFill>
              </a:rPr>
              <a:t>Sentence Length</a:t>
            </a:r>
          </a:p>
        </p:txBody>
      </p:sp>
    </p:spTree>
    <p:extLst>
      <p:ext uri="{BB962C8B-B14F-4D97-AF65-F5344CB8AC3E}">
        <p14:creationId xmlns:p14="http://schemas.microsoft.com/office/powerpoint/2010/main" val="2593780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990600"/>
          </a:xfrm>
        </p:spPr>
        <p:txBody>
          <a:bodyPr>
            <a:normAutofit fontScale="90000"/>
          </a:bodyPr>
          <a:lstStyle/>
          <a:p>
            <a:pPr eaLnBrk="1" fontAlgn="auto" hangingPunct="1">
              <a:spcAft>
                <a:spcPts val="0"/>
              </a:spcAft>
              <a:defRPr/>
            </a:pPr>
            <a:r>
              <a:rPr lang="en-US" sz="4000" b="1" dirty="0">
                <a:solidFill>
                  <a:schemeClr val="accent1"/>
                </a:solidFill>
              </a:rPr>
              <a:t>Accessing the Find A Book Tool</a:t>
            </a:r>
            <a:r>
              <a:rPr lang="en-US" sz="4000" dirty="0" smtClean="0">
                <a:solidFill>
                  <a:schemeClr val="accent6">
                    <a:lumMod val="75000"/>
                  </a:schemeClr>
                </a:solidFill>
              </a:rPr>
              <a:t/>
            </a:r>
            <a:br>
              <a:rPr lang="en-US" sz="4000" dirty="0" smtClean="0">
                <a:solidFill>
                  <a:schemeClr val="accent6">
                    <a:lumMod val="75000"/>
                  </a:schemeClr>
                </a:solidFill>
              </a:rPr>
            </a:br>
            <a:r>
              <a:rPr lang="en-US" sz="2700" dirty="0" smtClean="0">
                <a:solidFill>
                  <a:srgbClr val="C00000"/>
                </a:solidFill>
                <a:latin typeface="+mn-lt"/>
                <a:ea typeface="+mn-ea"/>
                <a:cs typeface="+mn-cs"/>
                <a:hlinkClick r:id="rId3"/>
              </a:rPr>
              <a:t>http://lexile.com/fab/GA</a:t>
            </a:r>
            <a:endParaRPr lang="en-US" sz="2700" dirty="0" smtClean="0">
              <a:solidFill>
                <a:srgbClr val="C00000"/>
              </a:solidFill>
              <a:latin typeface="+mn-lt"/>
              <a:ea typeface="+mn-ea"/>
              <a:cs typeface="+mn-cs"/>
              <a:hlinkClick r:id="rId4"/>
            </a:endParaRPr>
          </a:p>
        </p:txBody>
      </p:sp>
      <p:pic>
        <p:nvPicPr>
          <p:cNvPr id="19459" name="Content Placeholder 4"/>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56177" t="22105" r="6827" b="6496"/>
          <a:stretch/>
        </p:blipFill>
        <p:spPr>
          <a:xfrm>
            <a:off x="1143000" y="1600200"/>
            <a:ext cx="6477000" cy="4998522"/>
          </a:xfrm>
          <a:noFill/>
        </p:spPr>
      </p:pic>
    </p:spTree>
    <p:extLst>
      <p:ext uri="{BB962C8B-B14F-4D97-AF65-F5344CB8AC3E}">
        <p14:creationId xmlns:p14="http://schemas.microsoft.com/office/powerpoint/2010/main" val="2225427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2371cd5ef6aa34bfb2ea73766c41b2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93e99c51eee0f184a2cb11cc45f17dc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770EE7-CE6D-4DB6-92A5-E1A64466DE02}">
  <ds:schemaRefs>
    <ds:schemaRef ds:uri="http://schemas.microsoft.com/office/2006/documentManagement/types"/>
    <ds:schemaRef ds:uri="http://www.w3.org/XML/1998/namespace"/>
    <ds:schemaRef ds:uri="http://purl.org/dc/elements/1.1/"/>
    <ds:schemaRef ds:uri="20a672bb-8554-40ed-8ef6-17ff2403b73b"/>
    <ds:schemaRef ds:uri="http://schemas.microsoft.com/office/infopath/2007/PartnerControls"/>
    <ds:schemaRef ds:uri="http://schemas.microsoft.com/sharepoint/v3"/>
    <ds:schemaRef ds:uri="http://schemas.microsoft.com/office/2006/metadata/properties"/>
    <ds:schemaRef ds:uri="http://purl.org/dc/terms/"/>
    <ds:schemaRef ds:uri="http://schemas.openxmlformats.org/package/2006/metadata/core-properties"/>
    <ds:schemaRef ds:uri="1d496aed-39d0-4758-b3cf-4e4773287716"/>
    <ds:schemaRef ds:uri="http://purl.org/dc/dcmitype/"/>
  </ds:schemaRefs>
</ds:datastoreItem>
</file>

<file path=customXml/itemProps2.xml><?xml version="1.0" encoding="utf-8"?>
<ds:datastoreItem xmlns:ds="http://schemas.openxmlformats.org/officeDocument/2006/customXml" ds:itemID="{F7B5A75F-4EC9-4E04-B4F6-2B093DB84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496aed-39d0-4758-b3cf-4e4773287716"/>
    <ds:schemaRef ds:uri="20a672bb-8554-40ed-8ef6-17ff2403b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FDB7D8-C1F5-4A70-B667-A40FDE829B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1673</TotalTime>
  <Words>1829</Words>
  <Application>Microsoft Office PowerPoint</Application>
  <PresentationFormat>On-screen Show (4:3)</PresentationFormat>
  <Paragraphs>237</Paragraphs>
  <Slides>24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Narrow</vt:lpstr>
      <vt:lpstr>Calibri</vt:lpstr>
      <vt:lpstr>Georgia</vt:lpstr>
      <vt:lpstr>Times New Roman</vt:lpstr>
      <vt:lpstr>Wingdings</vt:lpstr>
      <vt:lpstr>Wingdings 2</vt:lpstr>
      <vt:lpstr>Civic</vt:lpstr>
      <vt:lpstr>  LEXILES:  Making Sense of a Reading Measure        Shetal Slusher, Title I ILT Parent Sharing Meeting Dallas Elem. 02-12-2016 adapted from the GADOE Sept. 2014 presentation </vt:lpstr>
      <vt:lpstr>How Reading Levels are Identified</vt:lpstr>
      <vt:lpstr>What is a Lexile Range?</vt:lpstr>
      <vt:lpstr>The Lexile Scale</vt:lpstr>
      <vt:lpstr>Lexiles Stretch Bands &amp;  College- and Career-Readiness</vt:lpstr>
      <vt:lpstr>Lexile Bands</vt:lpstr>
      <vt:lpstr>How will Lexiles be reported?</vt:lpstr>
      <vt:lpstr>How are Lexiles calculated? </vt:lpstr>
      <vt:lpstr>Accessing the Find A Book Tool http://lexile.com/fab/GA</vt:lpstr>
      <vt:lpstr>Alternate Method </vt:lpstr>
      <vt:lpstr>Making Connections  Using Lexiles</vt:lpstr>
      <vt:lpstr>How to Use Lexiles</vt:lpstr>
      <vt:lpstr>Using Lexiles in the Classroom</vt:lpstr>
      <vt:lpstr>More Instructional Uses of Lexiles</vt:lpstr>
      <vt:lpstr>Summer Reading Is Essential!</vt:lpstr>
      <vt:lpstr>Using Lexiles to Promote Reading</vt:lpstr>
      <vt:lpstr>Parents Can Use Lexiles </vt:lpstr>
      <vt:lpstr>Parents Can Use Lexiles </vt:lpstr>
      <vt:lpstr>Prior Knowledge</vt:lpstr>
      <vt:lpstr>Cardinal</vt:lpstr>
      <vt:lpstr>Parents Can Use Lexiles </vt:lpstr>
      <vt:lpstr>Parents Can Use Lexiles </vt:lpstr>
      <vt:lpstr>Want to Know More . . .</vt:lpstr>
      <vt:lpstr>Read every day!</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Melodee Davis</dc:creator>
  <cp:lastModifiedBy>Shetal Slusher</cp:lastModifiedBy>
  <cp:revision>52</cp:revision>
  <cp:lastPrinted>2016-02-12T16:32:34Z</cp:lastPrinted>
  <dcterms:created xsi:type="dcterms:W3CDTF">2014-08-25T21:00:02Z</dcterms:created>
  <dcterms:modified xsi:type="dcterms:W3CDTF">2016-02-12T16:32:36Z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